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  <p:sldMasterId id="2147483860" r:id="rId2"/>
  </p:sldMasterIdLst>
  <p:notesMasterIdLst>
    <p:notesMasterId r:id="rId70"/>
  </p:notesMasterIdLst>
  <p:handoutMasterIdLst>
    <p:handoutMasterId r:id="rId71"/>
  </p:handoutMasterIdLst>
  <p:sldIdLst>
    <p:sldId id="983" r:id="rId3"/>
    <p:sldId id="839" r:id="rId4"/>
    <p:sldId id="840" r:id="rId5"/>
    <p:sldId id="536" r:id="rId6"/>
    <p:sldId id="857" r:id="rId7"/>
    <p:sldId id="662" r:id="rId8"/>
    <p:sldId id="963" r:id="rId9"/>
    <p:sldId id="785" r:id="rId10"/>
    <p:sldId id="786" r:id="rId11"/>
    <p:sldId id="787" r:id="rId12"/>
    <p:sldId id="937" r:id="rId13"/>
    <p:sldId id="760" r:id="rId14"/>
    <p:sldId id="757" r:id="rId15"/>
    <p:sldId id="753" r:id="rId16"/>
    <p:sldId id="916" r:id="rId17"/>
    <p:sldId id="938" r:id="rId18"/>
    <p:sldId id="939" r:id="rId19"/>
    <p:sldId id="869" r:id="rId20"/>
    <p:sldId id="798" r:id="rId21"/>
    <p:sldId id="763" r:id="rId22"/>
    <p:sldId id="762" r:id="rId23"/>
    <p:sldId id="951" r:id="rId24"/>
    <p:sldId id="930" r:id="rId25"/>
    <p:sldId id="960" r:id="rId26"/>
    <p:sldId id="961" r:id="rId27"/>
    <p:sldId id="944" r:id="rId28"/>
    <p:sldId id="876" r:id="rId29"/>
    <p:sldId id="886" r:id="rId30"/>
    <p:sldId id="887" r:id="rId31"/>
    <p:sldId id="945" r:id="rId32"/>
    <p:sldId id="957" r:id="rId33"/>
    <p:sldId id="958" r:id="rId34"/>
    <p:sldId id="984" r:id="rId35"/>
    <p:sldId id="881" r:id="rId36"/>
    <p:sldId id="950" r:id="rId37"/>
    <p:sldId id="908" r:id="rId38"/>
    <p:sldId id="909" r:id="rId39"/>
    <p:sldId id="910" r:id="rId40"/>
    <p:sldId id="936" r:id="rId41"/>
    <p:sldId id="966" r:id="rId42"/>
    <p:sldId id="880" r:id="rId43"/>
    <p:sldId id="959" r:id="rId44"/>
    <p:sldId id="921" r:id="rId45"/>
    <p:sldId id="920" r:id="rId46"/>
    <p:sldId id="955" r:id="rId47"/>
    <p:sldId id="967" r:id="rId48"/>
    <p:sldId id="922" r:id="rId49"/>
    <p:sldId id="968" r:id="rId50"/>
    <p:sldId id="941" r:id="rId51"/>
    <p:sldId id="924" r:id="rId52"/>
    <p:sldId id="925" r:id="rId53"/>
    <p:sldId id="926" r:id="rId54"/>
    <p:sldId id="927" r:id="rId55"/>
    <p:sldId id="976" r:id="rId56"/>
    <p:sldId id="970" r:id="rId57"/>
    <p:sldId id="861" r:id="rId58"/>
    <p:sldId id="862" r:id="rId59"/>
    <p:sldId id="906" r:id="rId60"/>
    <p:sldId id="867" r:id="rId61"/>
    <p:sldId id="863" r:id="rId62"/>
    <p:sldId id="962" r:id="rId63"/>
    <p:sldId id="985" r:id="rId64"/>
    <p:sldId id="973" r:id="rId65"/>
    <p:sldId id="942" r:id="rId66"/>
    <p:sldId id="981" r:id="rId67"/>
    <p:sldId id="982" r:id="rId68"/>
    <p:sldId id="986" r:id="rId69"/>
  </p:sldIdLst>
  <p:sldSz cx="12192000" cy="6858000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1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00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66FF99"/>
    <a:srgbClr val="FA6A72"/>
    <a:srgbClr val="FFFF66"/>
    <a:srgbClr val="008000"/>
    <a:srgbClr val="85C2FF"/>
    <a:srgbClr val="CCFF33"/>
    <a:srgbClr val="75AD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1" autoAdjust="0"/>
    <p:restoredTop sz="95701" autoAdjust="0"/>
  </p:normalViewPr>
  <p:slideViewPr>
    <p:cSldViewPr showGuides="1">
      <p:cViewPr>
        <p:scale>
          <a:sx n="60" d="100"/>
          <a:sy n="60" d="100"/>
        </p:scale>
        <p:origin x="-180" y="-1074"/>
      </p:cViewPr>
      <p:guideLst>
        <p:guide orient="horz" pos="2115"/>
        <p:guide pos="3840"/>
      </p:guideLst>
    </p:cSldViewPr>
  </p:slideViewPr>
  <p:outlineViewPr>
    <p:cViewPr>
      <p:scale>
        <a:sx n="33" d="100"/>
        <a:sy n="33" d="100"/>
      </p:scale>
      <p:origin x="0" y="1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школьники</c:v>
                </c:pt>
              </c:strCache>
            </c:strRef>
          </c:tx>
          <c:dLbls>
            <c:dLbl>
              <c:idx val="0"/>
              <c:layout>
                <c:manualLayout>
                  <c:x val="7.9865305608547599E-2"/>
                  <c:y val="-1.6836199685282403E-2"/>
                </c:manualLayout>
              </c:layout>
              <c:dLblPos val="ct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7323645176625502E-2"/>
                  <c:y val="-2.2448266247043203E-2"/>
                </c:manualLayout>
              </c:layout>
              <c:dLblPos val="ct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0485276331076999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</c:v>
                </c:pt>
                <c:pt idx="1">
                  <c:v>3</c:v>
                </c:pt>
                <c:pt idx="2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студенты</c:v>
                </c:pt>
              </c:strCache>
            </c:strRef>
          </c:tx>
          <c:dLbls>
            <c:dLbl>
              <c:idx val="0"/>
              <c:layout>
                <c:manualLayout>
                  <c:x val="8.1578139733750998E-2"/>
                  <c:y val="-5.8926698898488512E-2"/>
                </c:manualLayout>
              </c:layout>
              <c:dLblPos val="ct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6488472996053505E-2"/>
                  <c:y val="-3.3672399370564807E-2"/>
                </c:manualLayout>
              </c:layout>
              <c:dLblPos val="ct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0485276331076999E-2"/>
                  <c:y val="1.683619968528240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19</c:v>
                </c:pt>
                <c:pt idx="1">
                  <c:v>13</c:v>
                </c:pt>
                <c:pt idx="2">
                  <c:v>4</c:v>
                </c:pt>
              </c:numCache>
            </c:numRef>
          </c:val>
        </c:ser>
        <c:dLbls/>
        <c:overlap val="100"/>
        <c:axId val="332971392"/>
        <c:axId val="332977280"/>
      </c:barChart>
      <c:catAx>
        <c:axId val="332971392"/>
        <c:scaling>
          <c:orientation val="minMax"/>
        </c:scaling>
        <c:axPos val="b"/>
        <c:numFmt formatCode="General" sourceLinked="1"/>
        <c:tickLblPos val="nextTo"/>
        <c:crossAx val="332977280"/>
        <c:crosses val="autoZero"/>
        <c:auto val="1"/>
        <c:lblAlgn val="ctr"/>
        <c:lblOffset val="100"/>
      </c:catAx>
      <c:valAx>
        <c:axId val="332977280"/>
        <c:scaling>
          <c:orientation val="minMax"/>
        </c:scaling>
        <c:axPos val="l"/>
        <c:numFmt formatCode="General" sourceLinked="1"/>
        <c:tickLblPos val="nextTo"/>
        <c:crossAx val="332971392"/>
        <c:crosses val="autoZero"/>
        <c:crossBetween val="between"/>
      </c:valAx>
    </c:plotArea>
    <c:legend>
      <c:legendPos val="r"/>
    </c:legend>
    <c:plotVisOnly val="1"/>
    <c:dispBlanksAs val="gap"/>
  </c:chart>
  <c:txPr>
    <a:bodyPr/>
    <a:lstStyle/>
    <a:p>
      <a:pPr>
        <a:defRPr sz="2800">
          <a:latin typeface="+mn-lt"/>
          <a:cs typeface="Times New Roman" pitchFamily="18" charset="0"/>
        </a:defRPr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239" tIns="45619" rIns="91239" bIns="45619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5300"/>
          </a:xfrm>
          <a:prstGeom prst="rect">
            <a:avLst/>
          </a:prstGeom>
        </p:spPr>
        <p:txBody>
          <a:bodyPr vert="horz" lIns="91239" tIns="45619" rIns="91239" bIns="45619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5390B8C6-3E67-1541-B3C3-1D3B961DE193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4813" cy="495300"/>
          </a:xfrm>
          <a:prstGeom prst="rect">
            <a:avLst/>
          </a:prstGeom>
        </p:spPr>
        <p:txBody>
          <a:bodyPr vert="horz" lIns="91239" tIns="45619" rIns="91239" bIns="45619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4813" cy="495300"/>
          </a:xfrm>
          <a:prstGeom prst="rect">
            <a:avLst/>
          </a:prstGeom>
        </p:spPr>
        <p:txBody>
          <a:bodyPr vert="horz" wrap="square" lIns="91239" tIns="45619" rIns="91239" bIns="4561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B68E5EC-A1C6-F64A-94CD-31961A354E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854846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239" tIns="45619" rIns="91239" bIns="4561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4813" cy="495300"/>
          </a:xfrm>
          <a:prstGeom prst="rect">
            <a:avLst/>
          </a:prstGeom>
        </p:spPr>
        <p:txBody>
          <a:bodyPr vert="horz" lIns="91239" tIns="45619" rIns="91239" bIns="4561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80B115D-57A8-3743-98E5-CC6D41E4EF39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9" tIns="45619" rIns="91239" bIns="45619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239" tIns="45619" rIns="91239" bIns="45619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4813" cy="495300"/>
          </a:xfrm>
          <a:prstGeom prst="rect">
            <a:avLst/>
          </a:prstGeom>
        </p:spPr>
        <p:txBody>
          <a:bodyPr vert="horz" lIns="91239" tIns="45619" rIns="91239" bIns="4561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4813" cy="495300"/>
          </a:xfrm>
          <a:prstGeom prst="rect">
            <a:avLst/>
          </a:prstGeom>
        </p:spPr>
        <p:txBody>
          <a:bodyPr vert="horz" wrap="square" lIns="91239" tIns="45619" rIns="91239" bIns="4561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FD1CE21-CBA6-B044-B293-18BF54300D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2894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163F1442-E5B5-4FDE-8C82-3D7457675E71}" type="slidenum">
              <a:rPr lang="ru-RU" smtClean="0"/>
              <a:pPr>
                <a:defRPr/>
              </a:pPr>
              <a:t>47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1877246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7A7A1-D7D9-D24E-9C1F-35FD224361A4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606C5-A762-FC4E-954E-5B8061A3B7A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6857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AB690-0E6D-D848-83A7-5AB274C54853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EF786-79BC-0045-A523-CD6BA1343BC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68307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C41B9-3517-934E-92A7-19FE11C0E0DC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195AD-D71C-284B-8F9D-132FEB4FBD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88974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0D6B4-0226-4A19-AF03-50CD9D3A6A8B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533B7-36AB-4730-92DB-72A982FDEB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3107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6FDED-2B32-4547-84D0-657A5A6D01F6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05FA1-E09F-4821-BC8F-F6244E28A1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0937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D6F53-4FFA-4F70-B304-D1E0E9792C25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74A77-C7DE-49F3-A77B-B47CA17621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2475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FED02-915D-4840-87FF-CCD3752D857F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FE318-18AC-429B-9D08-243D623292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3310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56A63-F4C1-4F20-A4A4-C96FD96D6D57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27668-A447-4220-B9AE-8AD35B96B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4690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4D79F-4BCA-4E7D-BE04-8532B1B63C01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72BC2-B37E-4FE2-B3F4-6823D88135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54322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1AD43-CA51-4FD0-A498-F0DF905D83CE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A809D-B215-415F-9214-55C4CDB6FF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64491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5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1966D-AB8C-48F9-A138-20EAE0429B97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063F5-7F43-42E0-A5D5-A83B6408B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645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1F6F-0A3A-0740-9F33-50BA08C6C072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B2F88-FE34-724A-AC65-1C4B90397B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765937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994A3-D0BA-4442-BED7-73F074BC1BCA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C0A79-7819-49BB-AA1C-57FDE4B6B7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678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0F1F7-44F5-433A-BC96-2FA12C4BF4D3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EAD4A-E0BB-4B65-A523-6C1A771B6E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6085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98923-078C-4A47-89EC-DF88B6BAD9B6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8820E-B88C-4D08-91DD-E10F4ED7BE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6656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E9415-DA83-DB43-9561-4A9391C70E44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5600E-8951-4346-A257-73A19816EB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90518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1BA05-3907-744D-A9D1-A5120E7F4534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1BC1F-F370-1B45-8051-2B358C5B0E4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0351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0E2E0-C389-3E42-BBA9-3E1D7EA5A23F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34099C-531A-1840-ABA6-B2C8375340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86009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9EB1F-893A-3047-8FE3-5BEEEAD84FE3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241E6-014F-C24B-8C89-2A7D50E1A8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83184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23834-E485-564B-BFD5-BD59A5B4CDB0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CB775-42B0-A74D-8242-B47BBE04C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75069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6BD83-6BF3-F647-96FE-6221E58F6A89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EE57D-0F95-0F4B-BAEE-3401227644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57206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E2AB2-9118-5F43-A13B-3C6A70429EB3}" type="datetimeFigureOut">
              <a:rPr lang="ru-RU"/>
              <a:pPr>
                <a:defRPr/>
              </a:pPr>
              <a:t>24.08.2018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5E134-ECD7-984D-9AF9-3EF9678AE4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63398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fld id="{CA27BC0D-20F5-470F-B35B-48EA28A3E11E}" type="datetimeFigureOut">
              <a:rPr lang="ru-RU"/>
              <a:pPr eaLnBrk="1" hangingPunct="1">
                <a:defRPr/>
              </a:pPr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fld id="{9BE1AB6A-2168-4820-BFB0-745299B1C718}" type="slidenum">
              <a:rPr lang="ru-RU"/>
              <a:pPr eaLnBrk="1" hangingPunct="1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4272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72A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121920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3850"/>
            <a:ext cx="12192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25650"/>
            <a:ext cx="12192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362700"/>
            <a:ext cx="12192000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4638" y="530225"/>
            <a:ext cx="110966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Прямоугольник 9"/>
          <p:cNvSpPr>
            <a:spLocks noChangeArrowheads="1"/>
          </p:cNvSpPr>
          <p:nvPr/>
        </p:nvSpPr>
        <p:spPr bwMode="auto">
          <a:xfrm>
            <a:off x="2862263" y="2133600"/>
            <a:ext cx="6096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МАТЮШИН </a:t>
            </a:r>
          </a:p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Вадим Николаевич</a:t>
            </a:r>
          </a:p>
        </p:txBody>
      </p:sp>
      <p:sp>
        <p:nvSpPr>
          <p:cNvPr id="18441" name="TextBox 3"/>
          <p:cNvSpPr txBox="1">
            <a:spLocks noChangeArrowheads="1"/>
          </p:cNvSpPr>
          <p:nvPr/>
        </p:nvSpPr>
        <p:spPr bwMode="auto">
          <a:xfrm>
            <a:off x="263525" y="3213100"/>
            <a:ext cx="115935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начальник управления  образования</a:t>
            </a:r>
            <a:endParaRPr lang="en-US" altLang="ru-RU" sz="2400" b="1" smtClean="0">
              <a:solidFill>
                <a:srgbClr val="FFFFFF"/>
              </a:solidFill>
              <a:cs typeface="Arial" charset="0"/>
            </a:endParaRPr>
          </a:p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Исполнительного комитета Нижнекамского муниципального района</a:t>
            </a:r>
          </a:p>
        </p:txBody>
      </p:sp>
      <p:sp>
        <p:nvSpPr>
          <p:cNvPr id="18442" name="TextBox 2"/>
          <p:cNvSpPr txBox="1">
            <a:spLocks noChangeArrowheads="1"/>
          </p:cNvSpPr>
          <p:nvPr/>
        </p:nvSpPr>
        <p:spPr bwMode="auto">
          <a:xfrm>
            <a:off x="1343025" y="4224338"/>
            <a:ext cx="9144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МАТЮШИН </a:t>
            </a:r>
          </a:p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Вадим Николай улы</a:t>
            </a:r>
          </a:p>
        </p:txBody>
      </p:sp>
      <p:sp>
        <p:nvSpPr>
          <p:cNvPr id="18443" name="Прямоугольник 12"/>
          <p:cNvSpPr>
            <a:spLocks noChangeArrowheads="1"/>
          </p:cNvSpPr>
          <p:nvPr/>
        </p:nvSpPr>
        <p:spPr bwMode="auto">
          <a:xfrm>
            <a:off x="911225" y="5262563"/>
            <a:ext cx="100806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Түбән Кама муниципаль районы Башкарма комитетының</a:t>
            </a:r>
            <a:endParaRPr lang="en-US" altLang="ru-RU" sz="2400" b="1" smtClean="0">
              <a:solidFill>
                <a:srgbClr val="FFFFFF"/>
              </a:solidFill>
              <a:cs typeface="Arial" charset="0"/>
            </a:endParaRPr>
          </a:p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мәгариф идарәсе җитәкчесе</a:t>
            </a:r>
          </a:p>
        </p:txBody>
      </p:sp>
    </p:spTree>
    <p:extLst>
      <p:ext uri="{BB962C8B-B14F-4D97-AF65-F5344CB8AC3E}">
        <p14:creationId xmlns:p14="http://schemas.microsoft.com/office/powerpoint/2010/main" xmlns="" val="15022618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11810750"/>
              </p:ext>
            </p:extLst>
          </p:nvPr>
        </p:nvGraphicFramePr>
        <p:xfrm>
          <a:off x="443372" y="1268760"/>
          <a:ext cx="11305256" cy="4722180"/>
        </p:xfrm>
        <a:graphic>
          <a:graphicData uri="http://schemas.openxmlformats.org/drawingml/2006/table">
            <a:tbl>
              <a:tblPr/>
              <a:tblGrid>
                <a:gridCol w="2777731"/>
                <a:gridCol w="2395396"/>
                <a:gridCol w="2108118"/>
                <a:gridCol w="2108118"/>
                <a:gridCol w="1915893"/>
              </a:tblGrid>
              <a:tr h="479425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Предмет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Количество 100 балльников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9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2017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Русский язык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500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Математика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500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Физика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500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Химия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28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Биология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571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Информатика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576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Итого </a:t>
                      </a:r>
                      <a:endParaRPr kumimoji="0" lang="ru-RU" alt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</a:t>
                      </a:r>
                      <a:endParaRPr kumimoji="0" lang="ru-RU" alt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</a:t>
                      </a:r>
                      <a:endParaRPr kumimoji="0" lang="ru-RU" alt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148590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85900" algn="l"/>
                        </a:tabLst>
                      </a:pPr>
                      <a:r>
                        <a:rPr kumimoji="0" lang="ru-RU" alt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17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15420" name="Заголовок 5"/>
          <p:cNvSpPr>
            <a:spLocks noGrp="1"/>
          </p:cNvSpPr>
          <p:nvPr>
            <p:ph type="title"/>
          </p:nvPr>
        </p:nvSpPr>
        <p:spPr>
          <a:xfrm>
            <a:off x="1774825" y="188914"/>
            <a:ext cx="8642350" cy="733425"/>
          </a:xfrm>
        </p:spPr>
        <p:txBody>
          <a:bodyPr/>
          <a:lstStyle/>
          <a:p>
            <a:pPr eaLnBrk="1" hangingPunct="1"/>
            <a:r>
              <a:rPr lang="ru-RU" altLang="ru-RU" sz="3800" b="1">
                <a:solidFill>
                  <a:schemeClr val="accent2">
                    <a:lumMod val="75000"/>
                  </a:schemeClr>
                </a:solidFill>
                <a:ea typeface="Tahoma" charset="0"/>
                <a:cs typeface="Times New Roman" charset="0"/>
              </a:rPr>
              <a:t>Количество 100 балльников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27399886"/>
              </p:ext>
            </p:extLst>
          </p:nvPr>
        </p:nvGraphicFramePr>
        <p:xfrm>
          <a:off x="911424" y="957262"/>
          <a:ext cx="10369151" cy="5568082"/>
        </p:xfrm>
        <a:graphic>
          <a:graphicData uri="http://schemas.openxmlformats.org/drawingml/2006/table">
            <a:tbl>
              <a:tblPr/>
              <a:tblGrid>
                <a:gridCol w="4176464"/>
                <a:gridCol w="2016224"/>
                <a:gridCol w="2016224"/>
                <a:gridCol w="2160239"/>
              </a:tblGrid>
              <a:tr h="4251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Предмет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2017</a:t>
                      </a:r>
                      <a:endParaRPr kumimoji="0" lang="ru-RU" alt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2018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Динамика</a:t>
                      </a:r>
                      <a:endParaRPr kumimoji="0" lang="ru-RU" alt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Русский язык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17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43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+ 26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397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Математика 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профиль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=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Химия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7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10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+ 3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382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Обществознание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0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2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+ 2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58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Физика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2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0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- 2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Информатика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2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2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=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657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Биология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0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2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+ 2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История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=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Английский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5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4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- 1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Литература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0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0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=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География</a:t>
                      </a: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=</a:t>
                      </a:r>
                      <a:endParaRPr kumimoji="0" lang="ru-RU" altLang="ru-RU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ИТОГО</a:t>
                      </a:r>
                      <a:endParaRPr kumimoji="0" lang="ru-RU" alt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36</a:t>
                      </a:r>
                      <a:endParaRPr kumimoji="0" lang="ru-RU" alt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66</a:t>
                      </a:r>
                      <a:endParaRPr kumimoji="0" lang="ru-RU" alt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+ 30</a:t>
                      </a:r>
                      <a:endParaRPr kumimoji="0" lang="ru-RU" alt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5"/>
          <p:cNvSpPr>
            <a:spLocks noGrp="1"/>
          </p:cNvSpPr>
          <p:nvPr>
            <p:ph type="title"/>
          </p:nvPr>
        </p:nvSpPr>
        <p:spPr>
          <a:xfrm>
            <a:off x="0" y="31279"/>
            <a:ext cx="12192000" cy="733425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Количество </a:t>
            </a:r>
            <a:r>
              <a:rPr lang="ru-RU" altLang="ru-RU" sz="4000" b="1" dirty="0" err="1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высокобалльников</a:t>
            </a:r>
            <a:r>
              <a:rPr lang="ru-RU" altLang="ru-RU" sz="4000" b="1" dirty="0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 (95-98)</a:t>
            </a:r>
            <a:endParaRPr lang="ru-RU" altLang="ru-RU" sz="4000" b="1" dirty="0">
              <a:solidFill>
                <a:schemeClr val="accent2">
                  <a:lumMod val="75000"/>
                </a:schemeClr>
              </a:solidFill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0600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384064"/>
            <a:ext cx="8229600" cy="875954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Медалисты</a:t>
            </a:r>
            <a:endParaRPr lang="ru-RU" altLang="ru-RU" b="1" dirty="0">
              <a:solidFill>
                <a:schemeClr val="accent2">
                  <a:lumMod val="75000"/>
                </a:schemeClr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3751" y="1412876"/>
            <a:ext cx="8208963" cy="4176713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ru-RU" sz="3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3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47005959"/>
              </p:ext>
            </p:extLst>
          </p:nvPr>
        </p:nvGraphicFramePr>
        <p:xfrm>
          <a:off x="203684" y="1718593"/>
          <a:ext cx="11784632" cy="4181582"/>
        </p:xfrm>
        <a:graphic>
          <a:graphicData uri="http://schemas.openxmlformats.org/drawingml/2006/table">
            <a:tbl>
              <a:tblPr/>
              <a:tblGrid>
                <a:gridCol w="3744416"/>
                <a:gridCol w="1872208"/>
                <a:gridCol w="1872208"/>
                <a:gridCol w="1728192"/>
                <a:gridCol w="2567608"/>
              </a:tblGrid>
              <a:tr h="11769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2016</a:t>
                      </a:r>
                      <a:endParaRPr kumimoji="0" lang="ru-RU" alt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2017</a:t>
                      </a:r>
                      <a:endParaRPr kumimoji="0" lang="ru-RU" alt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2018</a:t>
                      </a:r>
                      <a:endParaRPr kumimoji="0" lang="ru-RU" alt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Динамика</a:t>
                      </a:r>
                      <a:endParaRPr kumimoji="0" lang="ru-RU" alt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46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Количество</a:t>
                      </a:r>
                    </a:p>
                  </a:txBody>
                  <a:tcPr marL="91433" marR="91433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97</a:t>
                      </a:r>
                    </a:p>
                  </a:txBody>
                  <a:tcPr marL="91433" marR="91433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102</a:t>
                      </a:r>
                      <a:endParaRPr kumimoji="0" lang="ru-RU" alt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112</a:t>
                      </a:r>
                      <a:endParaRPr kumimoji="0" lang="ru-RU" alt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+ 10</a:t>
                      </a:r>
                      <a:endParaRPr kumimoji="0" lang="ru-RU" alt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167004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% от общего количества выпускников</a:t>
                      </a:r>
                      <a:endParaRPr kumimoji="0" lang="ru-RU" alt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8,26</a:t>
                      </a:r>
                      <a:endParaRPr kumimoji="0" lang="ru-RU" alt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9,46</a:t>
                      </a:r>
                    </a:p>
                  </a:txBody>
                  <a:tcPr marL="91433" marR="91433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10</a:t>
                      </a:r>
                      <a:endParaRPr kumimoji="0" lang="ru-RU" alt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+ 0,54</a:t>
                      </a:r>
                      <a:endParaRPr kumimoji="0" lang="ru-RU" alt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338139"/>
            <a:ext cx="8229600" cy="9302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47874389"/>
              </p:ext>
            </p:extLst>
          </p:nvPr>
        </p:nvGraphicFramePr>
        <p:xfrm>
          <a:off x="1325470" y="1599530"/>
          <a:ext cx="9541060" cy="3201910"/>
        </p:xfrm>
        <a:graphic>
          <a:graphicData uri="http://schemas.openxmlformats.org/drawingml/2006/table">
            <a:tbl>
              <a:tblPr/>
              <a:tblGrid>
                <a:gridCol w="1743533"/>
                <a:gridCol w="2293148"/>
                <a:gridCol w="2659557"/>
                <a:gridCol w="2844822"/>
              </a:tblGrid>
              <a:tr h="113673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Год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РТ, %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НМР, %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К</a:t>
                      </a: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оличество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839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0,2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0,3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68839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2017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0,09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-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68839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0,3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0,19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14376" name="Прямоугольник 5"/>
          <p:cNvSpPr>
            <a:spLocks noChangeArrowheads="1"/>
          </p:cNvSpPr>
          <p:nvPr/>
        </p:nvSpPr>
        <p:spPr bwMode="auto">
          <a:xfrm>
            <a:off x="2351881" y="338139"/>
            <a:ext cx="74882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Не получившие аттестат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99456" y="5229200"/>
            <a:ext cx="9505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Кадетский корпус 	 – 1 чел</a:t>
            </a:r>
            <a:r>
              <a:rPr lang="ru-RU" sz="3200" dirty="0" smtClean="0"/>
              <a:t>.</a:t>
            </a:r>
            <a:endParaRPr lang="ru-RU" sz="3200" dirty="0" smtClean="0">
              <a:latin typeface="+mj-lt"/>
            </a:endParaRPr>
          </a:p>
          <a:p>
            <a:r>
              <a:rPr lang="ru-RU" sz="3200" dirty="0" smtClean="0">
                <a:latin typeface="+mj-lt"/>
              </a:rPr>
              <a:t>Школа №1		 – 1 чел.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0" y="125760"/>
            <a:ext cx="12192000" cy="1143000"/>
          </a:xfrm>
        </p:spPr>
        <p:txBody>
          <a:bodyPr/>
          <a:lstStyle/>
          <a:p>
            <a:pPr eaLnBrk="1" hangingPunct="1"/>
            <a:r>
              <a:rPr lang="ru-RU" altLang="ru-RU" sz="40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Лучшие школы по результатам ЕГЭ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46029947"/>
              </p:ext>
            </p:extLst>
          </p:nvPr>
        </p:nvGraphicFramePr>
        <p:xfrm>
          <a:off x="1127448" y="1052736"/>
          <a:ext cx="9937104" cy="5623827"/>
        </p:xfrm>
        <a:graphic>
          <a:graphicData uri="http://schemas.openxmlformats.org/drawingml/2006/table">
            <a:tbl>
              <a:tblPr/>
              <a:tblGrid>
                <a:gridCol w="5832648"/>
                <a:gridCol w="4104456"/>
              </a:tblGrid>
              <a:tr h="51125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Средний балл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2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Л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ицей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№35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76,2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5112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Л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ицей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№24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75,5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5112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Ш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кола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№33 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74,6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5112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Верхнечелнинская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школа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72,5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5112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Г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имназия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№22 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71,8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5112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Школа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№16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71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5112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Школа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№15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70,9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5112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Ш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кола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№10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5112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Г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имназия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№25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68,3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5112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Г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имназия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№32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68,2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609600" y="197768"/>
            <a:ext cx="10972800" cy="1143000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Школы с низкими результатами ЕГЭ</a:t>
            </a:r>
            <a:endParaRPr lang="ru-RU" altLang="ru-RU" sz="4000" b="1" dirty="0">
              <a:solidFill>
                <a:schemeClr val="accent2">
                  <a:lumMod val="75000"/>
                </a:schemeClr>
              </a:solidFill>
              <a:ea typeface="Times New Roman" charset="0"/>
              <a:cs typeface="Times New Roman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47656624"/>
              </p:ext>
            </p:extLst>
          </p:nvPr>
        </p:nvGraphicFramePr>
        <p:xfrm>
          <a:off x="1559496" y="1196752"/>
          <a:ext cx="9073008" cy="522778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184576"/>
                <a:gridCol w="3888432"/>
              </a:tblGrid>
              <a:tr h="47525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Средний балл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noFill/>
                  </a:tcPr>
                </a:tc>
              </a:tr>
              <a:tr h="4752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Ш</a:t>
                      </a:r>
                      <a:r>
                        <a:rPr kumimoji="0" lang="ru-RU" alt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кола </a:t>
                      </a: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№2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62,8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</a:tr>
              <a:tr h="4752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Ш</a:t>
                      </a:r>
                      <a:r>
                        <a:rPr kumimoji="0" lang="ru-RU" alt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кола </a:t>
                      </a: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№12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60,4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</a:tr>
              <a:tr h="4752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j-lt"/>
                        </a:rPr>
                        <a:t>Большеафанасовская</a:t>
                      </a: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 школа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59,6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</a:tr>
              <a:tr h="4752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j-lt"/>
                        </a:rPr>
                        <a:t>Старошешминская</a:t>
                      </a: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 школа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59,4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</a:tr>
              <a:tr h="4752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j-lt"/>
                        </a:rPr>
                        <a:t>Нижнеуратьминская</a:t>
                      </a: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 школа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59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</a:tr>
              <a:tr h="4752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j-lt"/>
                        </a:rPr>
                        <a:t>Кармалинская</a:t>
                      </a: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 школа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57,6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</a:tr>
              <a:tr h="4752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Кадетский корпус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53,5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</a:tr>
              <a:tr h="4752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j-lt"/>
                        </a:rPr>
                        <a:t>Благодатновская</a:t>
                      </a: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 школа 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51,3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</a:tr>
              <a:tr h="4752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Ш</a:t>
                      </a:r>
                      <a:r>
                        <a:rPr kumimoji="0" lang="ru-RU" alt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кола </a:t>
                      </a: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№1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50,7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</a:tr>
              <a:tr h="4752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j-lt"/>
                        </a:rPr>
                        <a:t>Каенлинская</a:t>
                      </a: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 школа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44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 horzOverflow="overflow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8720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1675606" y="476672"/>
            <a:ext cx="8840787" cy="839787"/>
          </a:xfrm>
        </p:spPr>
        <p:txBody>
          <a:bodyPr/>
          <a:lstStyle/>
          <a:p>
            <a:pPr eaLnBrk="1" hangingPunct="1"/>
            <a:r>
              <a:rPr lang="ru-RU" altLang="ru-RU" sz="40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Обучение детей с </a:t>
            </a:r>
            <a:r>
              <a:rPr lang="ru-RU" altLang="ru-RU" sz="4000" b="1" dirty="0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ОВЗ</a:t>
            </a:r>
            <a:endParaRPr lang="ru-RU" altLang="ru-RU" sz="4000" b="1" dirty="0">
              <a:solidFill>
                <a:schemeClr val="accent2">
                  <a:lumMod val="75000"/>
                </a:schemeClr>
              </a:solidFill>
              <a:ea typeface="Times New Roman" charset="0"/>
              <a:cs typeface="Times New Roman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2088206"/>
              </p:ext>
            </p:extLst>
          </p:nvPr>
        </p:nvGraphicFramePr>
        <p:xfrm>
          <a:off x="347699" y="1844824"/>
          <a:ext cx="11496600" cy="40324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5965"/>
                <a:gridCol w="2952627"/>
                <a:gridCol w="2232248"/>
                <a:gridCol w="2160240"/>
                <a:gridCol w="1775520"/>
              </a:tblGrid>
              <a:tr h="980866">
                <a:tc gridSpan="2"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+mj-lt"/>
                        </a:rPr>
                        <a:t>2016-2017</a:t>
                      </a:r>
                      <a:r>
                        <a:rPr lang="ru-RU" sz="2400" b="1" baseline="0" dirty="0" smtClean="0">
                          <a:latin typeface="+mj-lt"/>
                        </a:rPr>
                        <a:t> </a:t>
                      </a:r>
                    </a:p>
                    <a:p>
                      <a:pPr algn="ctr"/>
                      <a:r>
                        <a:rPr lang="ru-RU" sz="2400" b="1" baseline="0" dirty="0" smtClean="0">
                          <a:latin typeface="+mj-lt"/>
                        </a:rPr>
                        <a:t>учебный год</a:t>
                      </a:r>
                      <a:endParaRPr lang="ru-RU" sz="24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+mj-lt"/>
                        </a:rPr>
                        <a:t>2017-2018 учебный год</a:t>
                      </a:r>
                      <a:endParaRPr lang="ru-RU" sz="24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+mj-lt"/>
                        </a:rPr>
                        <a:t>Динамика</a:t>
                      </a:r>
                      <a:endParaRPr lang="ru-RU" sz="24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44925">
                <a:tc rowSpan="2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Массовые школы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Инклюзия 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431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561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+ 130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</a:tr>
              <a:tr h="98086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latin typeface="+mj-lt"/>
                        </a:rPr>
                        <a:t>Экстернальная</a:t>
                      </a:r>
                      <a:r>
                        <a:rPr lang="ru-RU" sz="2800" dirty="0" smtClean="0">
                          <a:latin typeface="+mj-lt"/>
                        </a:rPr>
                        <a:t> интеграция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175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209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+ 34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</a:tr>
              <a:tr h="98086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Образовательные организации для детей с ОВЗ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614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575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- 39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</a:tr>
              <a:tr h="544925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ВСЕГО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1220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1345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j-lt"/>
                        </a:rPr>
                        <a:t>+ 125</a:t>
                      </a:r>
                      <a:endParaRPr lang="ru-RU" sz="2800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12192000" cy="1143000"/>
          </a:xfrm>
        </p:spPr>
        <p:txBody>
          <a:bodyPr/>
          <a:lstStyle/>
          <a:p>
            <a: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Условия обучения детей </a:t>
            </a:r>
            <a:r>
              <a:rPr lang="ru-RU" altLang="ru-RU" sz="3600" b="1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с </a:t>
            </a:r>
            <a:r>
              <a:rPr lang="ru-RU" altLang="ru-RU" sz="3600" b="1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ОВЗ</a:t>
            </a:r>
            <a:br>
              <a:rPr lang="ru-RU" altLang="ru-RU" sz="3600" b="1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</a:br>
            <a:r>
              <a:rPr lang="ru-RU" altLang="ru-RU" sz="3600" b="1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в </a:t>
            </a:r>
            <a:r>
              <a:rPr lang="ru-RU" altLang="ru-RU" sz="3600" b="1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отдельных </a:t>
            </a:r>
            <a:r>
              <a:rPr lang="ru-RU" altLang="ru-RU" sz="3600" b="1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классах</a:t>
            </a:r>
            <a: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/>
            </a:r>
            <a:b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</a:br>
            <a:endParaRPr lang="ru-RU" altLang="ru-RU" sz="3600" b="1" dirty="0">
              <a:solidFill>
                <a:schemeClr val="accent2">
                  <a:lumMod val="75000"/>
                </a:schemeClr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39939" name="Объект 2"/>
          <p:cNvSpPr>
            <a:spLocks noGrp="1"/>
          </p:cNvSpPr>
          <p:nvPr>
            <p:ph idx="1"/>
          </p:nvPr>
        </p:nvSpPr>
        <p:spPr>
          <a:xfrm>
            <a:off x="767408" y="1844824"/>
            <a:ext cx="10657184" cy="4525962"/>
          </a:xfrm>
        </p:spPr>
        <p:txBody>
          <a:bodyPr/>
          <a:lstStyle/>
          <a:p>
            <a:r>
              <a:rPr lang="ru-RU" altLang="ru-RU" sz="3600" dirty="0">
                <a:ea typeface="Times New Roman" charset="0"/>
                <a:cs typeface="Times New Roman" charset="0"/>
              </a:rPr>
              <a:t>Адаптированная образовательная программа</a:t>
            </a:r>
          </a:p>
          <a:p>
            <a:r>
              <a:rPr lang="ru-RU" altLang="ru-RU" sz="3600" dirty="0">
                <a:ea typeface="Times New Roman" charset="0"/>
                <a:cs typeface="Times New Roman" charset="0"/>
              </a:rPr>
              <a:t>Индивидуализация обучения</a:t>
            </a:r>
          </a:p>
          <a:p>
            <a:r>
              <a:rPr lang="ru-RU" altLang="ru-RU" sz="3600" dirty="0">
                <a:ea typeface="Times New Roman" charset="0"/>
                <a:cs typeface="Times New Roman" charset="0"/>
              </a:rPr>
              <a:t>Количество детей в классе – до 15</a:t>
            </a:r>
          </a:p>
          <a:p>
            <a:r>
              <a:rPr lang="ru-RU" altLang="ru-RU" sz="3600" dirty="0">
                <a:ea typeface="Times New Roman" charset="0"/>
                <a:cs typeface="Times New Roman" charset="0"/>
              </a:rPr>
              <a:t>Учитель начальных классов с дефектологическим образованием</a:t>
            </a:r>
          </a:p>
          <a:p>
            <a:r>
              <a:rPr lang="ru-RU" altLang="ru-RU" sz="3600" dirty="0">
                <a:ea typeface="Times New Roman" charset="0"/>
                <a:cs typeface="Times New Roman" charset="0"/>
              </a:rPr>
              <a:t>Коррекционно-развивающая работа в количестве 7 часов в неделю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609600" y="413792"/>
            <a:ext cx="10972800" cy="1143000"/>
          </a:xfrm>
        </p:spPr>
        <p:txBody>
          <a:bodyPr/>
          <a:lstStyle/>
          <a:p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Олимпиады</a:t>
            </a:r>
            <a:endParaRPr lang="ru-RU" alt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6106105"/>
              </p:ext>
            </p:extLst>
          </p:nvPr>
        </p:nvGraphicFramePr>
        <p:xfrm>
          <a:off x="407368" y="1700808"/>
          <a:ext cx="11449273" cy="4061047"/>
        </p:xfrm>
        <a:graphic>
          <a:graphicData uri="http://schemas.openxmlformats.org/drawingml/2006/table">
            <a:tbl>
              <a:tblPr/>
              <a:tblGrid>
                <a:gridCol w="3283193"/>
                <a:gridCol w="2332730"/>
                <a:gridCol w="2592989"/>
                <a:gridCol w="1224136"/>
                <a:gridCol w="2016225"/>
              </a:tblGrid>
              <a:tr h="20962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Этапы олимпиад</a:t>
                      </a: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Количество участников</a:t>
                      </a: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Количество победителей и призеров</a:t>
                      </a: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%</a:t>
                      </a: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Динамика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91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Муниципальный </a:t>
                      </a: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5200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537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10,3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+ 0,6 %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65491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Региональный</a:t>
                      </a: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273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118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43,2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- 10%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65491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Всероссийский</a:t>
                      </a: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30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53,3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+ 11,4%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29" marR="91429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обелев Андрей, химия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/>
          </a:blip>
          <a:srcRect l="5481" t="7893" r="3508" b="8186"/>
          <a:stretch>
            <a:fillRect/>
          </a:stretch>
        </p:blipFill>
        <p:spPr>
          <a:xfrm>
            <a:off x="1233934" y="949003"/>
            <a:ext cx="2571768" cy="35571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962489" y="4582716"/>
            <a:ext cx="2843213" cy="2308324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latin typeface="+mn-lt"/>
                <a:ea typeface="Times New Roman" charset="0"/>
                <a:cs typeface="Times New Roman" charset="0"/>
              </a:rPr>
              <a:t>Кобелев Андрей</a:t>
            </a:r>
          </a:p>
          <a:p>
            <a:pPr algn="ctr" eaLnBrk="1" hangingPunct="1"/>
            <a:r>
              <a:rPr lang="ru-RU" altLang="ru-RU" sz="2000" b="1" dirty="0">
                <a:latin typeface="+mn-lt"/>
                <a:ea typeface="Times New Roman" charset="0"/>
                <a:cs typeface="Times New Roman" charset="0"/>
              </a:rPr>
              <a:t>победитель  Международной и Всероссийской олимпиады по химии</a:t>
            </a:r>
          </a:p>
          <a:p>
            <a:pPr algn="ctr" eaLnBrk="1" hangingPunct="1"/>
            <a:r>
              <a:rPr lang="ru-RU" altLang="ru-RU" sz="2000" b="1" dirty="0">
                <a:latin typeface="+mn-lt"/>
                <a:ea typeface="Times New Roman" charset="0"/>
                <a:cs typeface="Times New Roman" charset="0"/>
              </a:rPr>
              <a:t>Лицей № 35</a:t>
            </a:r>
          </a:p>
        </p:txBody>
      </p:sp>
      <p:sp>
        <p:nvSpPr>
          <p:cNvPr id="28676" name="TextBox 7"/>
          <p:cNvSpPr txBox="1">
            <a:spLocks noChangeArrowheads="1"/>
          </p:cNvSpPr>
          <p:nvPr/>
        </p:nvSpPr>
        <p:spPr bwMode="auto">
          <a:xfrm>
            <a:off x="4583522" y="4581128"/>
            <a:ext cx="2952601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latin typeface="+mn-lt"/>
                <a:ea typeface="Times New Roman" charset="0"/>
                <a:cs typeface="Times New Roman" charset="0"/>
              </a:rPr>
              <a:t>Соловьева Евгения </a:t>
            </a:r>
            <a:r>
              <a:rPr lang="ru-RU" altLang="ru-RU" sz="2000" b="1" dirty="0">
                <a:latin typeface="+mn-lt"/>
                <a:ea typeface="Times New Roman" charset="0"/>
                <a:cs typeface="Times New Roman" charset="0"/>
              </a:rPr>
              <a:t>победитель Всероссийской олимпиады по технологии</a:t>
            </a:r>
          </a:p>
          <a:p>
            <a:pPr algn="ctr" eaLnBrk="1" hangingPunct="1"/>
            <a:r>
              <a:rPr lang="ru-RU" altLang="ru-RU" sz="2000" b="1" dirty="0">
                <a:latin typeface="+mn-lt"/>
                <a:ea typeface="Times New Roman" charset="0"/>
                <a:cs typeface="Times New Roman" charset="0"/>
              </a:rPr>
              <a:t>Школа № 10</a:t>
            </a:r>
          </a:p>
        </p:txBody>
      </p:sp>
      <p:sp>
        <p:nvSpPr>
          <p:cNvPr id="23558" name="Заголовок 1"/>
          <p:cNvSpPr>
            <a:spLocks noGrp="1"/>
          </p:cNvSpPr>
          <p:nvPr>
            <p:ph type="title"/>
          </p:nvPr>
        </p:nvSpPr>
        <p:spPr>
          <a:xfrm>
            <a:off x="1702246" y="44624"/>
            <a:ext cx="8858250" cy="576263"/>
          </a:xfrm>
        </p:spPr>
        <p:txBody>
          <a:bodyPr/>
          <a:lstStyle/>
          <a:p>
            <a:pPr eaLnBrk="1" hangingPunct="1"/>
            <a:r>
              <a:rPr lang="ru-RU" altLang="ru-RU" sz="3600" b="1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Победители ВОШ</a:t>
            </a:r>
          </a:p>
        </p:txBody>
      </p:sp>
      <p:sp>
        <p:nvSpPr>
          <p:cNvPr id="28679" name="TextBox 7"/>
          <p:cNvSpPr txBox="1">
            <a:spLocks noChangeArrowheads="1"/>
          </p:cNvSpPr>
          <p:nvPr/>
        </p:nvSpPr>
        <p:spPr bwMode="auto">
          <a:xfrm>
            <a:off x="7840049" y="4581128"/>
            <a:ext cx="3456384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dirty="0" err="1">
                <a:latin typeface="+mn-lt"/>
                <a:ea typeface="Times New Roman" charset="0"/>
                <a:cs typeface="Times New Roman" charset="0"/>
              </a:rPr>
              <a:t>Валиуллина</a:t>
            </a:r>
            <a:r>
              <a:rPr lang="ru-RU" altLang="ru-RU" sz="2400" b="1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ru-RU" altLang="ru-RU" sz="2400" b="1" dirty="0" err="1" smtClean="0">
                <a:latin typeface="+mn-lt"/>
                <a:ea typeface="Times New Roman" charset="0"/>
                <a:cs typeface="Times New Roman" charset="0"/>
              </a:rPr>
              <a:t>Суюмбика</a:t>
            </a:r>
            <a:endParaRPr lang="ru-RU" altLang="ru-RU" sz="2400" b="1" dirty="0">
              <a:latin typeface="+mn-lt"/>
              <a:ea typeface="Times New Roman" charset="0"/>
              <a:cs typeface="Times New Roman" charset="0"/>
            </a:endParaRPr>
          </a:p>
          <a:p>
            <a:pPr algn="ctr" eaLnBrk="1" hangingPunct="1"/>
            <a:r>
              <a:rPr lang="ru-RU" altLang="ru-RU" sz="2000" b="1" dirty="0" smtClean="0">
                <a:latin typeface="+mn-lt"/>
                <a:ea typeface="Times New Roman" charset="0"/>
                <a:cs typeface="Times New Roman" charset="0"/>
              </a:rPr>
              <a:t>победитель</a:t>
            </a:r>
          </a:p>
          <a:p>
            <a:pPr algn="ctr" eaLnBrk="1" hangingPunct="1"/>
            <a:r>
              <a:rPr lang="ru-RU" altLang="ru-RU" sz="2000" b="1" dirty="0" smtClean="0">
                <a:latin typeface="+mn-lt"/>
                <a:ea typeface="Times New Roman" charset="0"/>
                <a:cs typeface="Times New Roman" charset="0"/>
              </a:rPr>
              <a:t>Всероссийской</a:t>
            </a:r>
          </a:p>
          <a:p>
            <a:pPr algn="ctr" eaLnBrk="1" hangingPunct="1"/>
            <a:r>
              <a:rPr lang="ru-RU" altLang="ru-RU" sz="2000" b="1" dirty="0" smtClean="0">
                <a:latin typeface="+mn-lt"/>
                <a:ea typeface="Times New Roman" charset="0"/>
                <a:cs typeface="Times New Roman" charset="0"/>
              </a:rPr>
              <a:t>олимпиады </a:t>
            </a:r>
            <a:r>
              <a:rPr lang="ru-RU" altLang="ru-RU" sz="2000" b="1" dirty="0">
                <a:latin typeface="+mn-lt"/>
                <a:ea typeface="Times New Roman" charset="0"/>
                <a:cs typeface="Times New Roman" charset="0"/>
              </a:rPr>
              <a:t>по технологии</a:t>
            </a:r>
          </a:p>
          <a:p>
            <a:pPr algn="ctr" eaLnBrk="1" hangingPunct="1"/>
            <a:r>
              <a:rPr lang="ru-RU" altLang="ru-RU" sz="2000" b="1" dirty="0">
                <a:latin typeface="+mn-lt"/>
                <a:ea typeface="Times New Roman" charset="0"/>
                <a:cs typeface="Times New Roman" charset="0"/>
              </a:rPr>
              <a:t>Школа № 27</a:t>
            </a:r>
          </a:p>
        </p:txBody>
      </p:sp>
      <p:pic>
        <p:nvPicPr>
          <p:cNvPr id="8" name="Рисунок 7" descr="Соловьева Евгения СОШ №10"/>
          <p:cNvPicPr/>
          <p:nvPr/>
        </p:nvPicPr>
        <p:blipFill rotWithShape="1">
          <a:blip r:embed="rId3" cstate="print">
            <a:extLst/>
          </a:blip>
          <a:srcRect l="10288" t="10442" r="17875" b="20505"/>
          <a:stretch/>
        </p:blipFill>
        <p:spPr bwMode="auto">
          <a:xfrm>
            <a:off x="4799683" y="899976"/>
            <a:ext cx="2520280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User\Desktop\эссе суюмбика\2187 (1) - копия.JPG"/>
          <p:cNvPicPr/>
          <p:nvPr/>
        </p:nvPicPr>
        <p:blipFill rotWithShape="1">
          <a:blip r:embed="rId4" cstate="print">
            <a:extLst/>
          </a:blip>
          <a:srcRect l="14548" r="9700" b="9306"/>
          <a:stretch/>
        </p:blipFill>
        <p:spPr bwMode="auto">
          <a:xfrm>
            <a:off x="8308188" y="908720"/>
            <a:ext cx="2520107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6064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Задачи на 2017-2018 учебный год</a:t>
            </a:r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11826298" cy="4896544"/>
          </a:xfrm>
        </p:spPr>
        <p:txBody>
          <a:bodyPr/>
          <a:lstStyle/>
          <a:p>
            <a:pPr marL="914400" lvl="1" indent="-457200" eaLnBrk="1" hangingPunct="1">
              <a:buFont typeface="Calibri" charset="0"/>
              <a:buAutoNum type="arabicPeriod"/>
            </a:pPr>
            <a:r>
              <a:rPr lang="tt-RU" altLang="ru-RU" sz="3200" dirty="0">
                <a:latin typeface="+mj-lt"/>
                <a:ea typeface="Times New Roman" charset="0"/>
                <a:cs typeface="Times New Roman" charset="0"/>
              </a:rPr>
              <a:t>совершенствовать преемственность между уровнями образования;</a:t>
            </a:r>
          </a:p>
          <a:p>
            <a:pPr marL="914400" lvl="1" indent="-457200" eaLnBrk="1" hangingPunct="1">
              <a:buFont typeface="Calibri" charset="0"/>
              <a:buAutoNum type="arabicPeriod"/>
            </a:pPr>
            <a:r>
              <a:rPr lang="ru-RU" altLang="ru-RU" sz="3200" dirty="0">
                <a:latin typeface="+mj-lt"/>
                <a:ea typeface="Times New Roman" charset="0"/>
                <a:cs typeface="Times New Roman" charset="0"/>
              </a:rPr>
              <a:t>продолжить  работу по созданию условий для формирования профильных классов</a:t>
            </a:r>
            <a:r>
              <a:rPr lang="en-US" altLang="ru-RU" sz="3200" dirty="0" smtClean="0">
                <a:latin typeface="+mj-lt"/>
                <a:ea typeface="Times New Roman" charset="0"/>
                <a:cs typeface="Times New Roman" charset="0"/>
              </a:rPr>
              <a:t>;</a:t>
            </a:r>
            <a:endParaRPr lang="ru-RU" altLang="ru-RU" sz="3200" dirty="0">
              <a:latin typeface="+mj-lt"/>
              <a:ea typeface="Times New Roman" charset="0"/>
              <a:cs typeface="Times New Roman" charset="0"/>
            </a:endParaRPr>
          </a:p>
          <a:p>
            <a:pPr marL="914400" lvl="1" indent="-457200" eaLnBrk="1" hangingPunct="1">
              <a:buFont typeface="Calibri" charset="0"/>
              <a:buAutoNum type="arabicPeriod"/>
            </a:pPr>
            <a:r>
              <a:rPr lang="ru-RU" altLang="ru-RU" sz="3200" dirty="0" smtClean="0">
                <a:latin typeface="+mj-lt"/>
                <a:ea typeface="Times New Roman" charset="0"/>
                <a:cs typeface="Times New Roman" charset="0"/>
              </a:rPr>
              <a:t>провести </a:t>
            </a:r>
            <a:r>
              <a:rPr lang="ru-RU" altLang="ru-RU" sz="3200" dirty="0">
                <a:latin typeface="+mj-lt"/>
                <a:ea typeface="Times New Roman" charset="0"/>
                <a:cs typeface="Times New Roman" charset="0"/>
              </a:rPr>
              <a:t>необходимые мероприятия по повышению эффективности методик преподавания родного языка; </a:t>
            </a:r>
          </a:p>
          <a:p>
            <a:pPr marL="914400" lvl="1" indent="-457200" eaLnBrk="1" hangingPunct="1">
              <a:buFont typeface="Calibri" charset="0"/>
              <a:buAutoNum type="arabicPeriod"/>
            </a:pPr>
            <a:r>
              <a:rPr lang="ru-RU" altLang="ru-RU" sz="3200" dirty="0" smtClean="0">
                <a:latin typeface="+mj-lt"/>
                <a:ea typeface="Times New Roman" charset="0"/>
                <a:cs typeface="Times New Roman" charset="0"/>
              </a:rPr>
              <a:t>создать условия для профессионального роста педагога;</a:t>
            </a:r>
          </a:p>
          <a:p>
            <a:pPr marL="914400" lvl="1" indent="-457200" eaLnBrk="1" hangingPunct="1">
              <a:buFont typeface="Calibri" charset="0"/>
              <a:buAutoNum type="arabicPeriod"/>
            </a:pPr>
            <a:r>
              <a:rPr lang="ru-RU" altLang="ru-RU" sz="3200" dirty="0" smtClean="0">
                <a:latin typeface="+mj-lt"/>
                <a:ea typeface="Times New Roman" charset="0"/>
                <a:cs typeface="Times New Roman" charset="0"/>
              </a:rPr>
              <a:t> </a:t>
            </a:r>
            <a:r>
              <a:rPr lang="ru-RU" altLang="ru-RU" sz="3200" dirty="0">
                <a:latin typeface="+mj-lt"/>
                <a:ea typeface="Times New Roman" charset="0"/>
                <a:cs typeface="Times New Roman" charset="0"/>
              </a:rPr>
              <a:t>совершенствовать работу по созданию условий для реализации способностей одаренных учащихся;</a:t>
            </a:r>
          </a:p>
          <a:p>
            <a:pPr marL="914400" lvl="1" indent="-457200" eaLnBrk="1" hangingPunct="1">
              <a:buNone/>
            </a:pPr>
            <a:endParaRPr lang="tt-RU" altLang="ru-RU" sz="3200" dirty="0">
              <a:latin typeface="+mj-lt"/>
              <a:ea typeface="Times New Roman" charset="0"/>
              <a:cs typeface="Times New Roman" charset="0"/>
            </a:endParaRPr>
          </a:p>
          <a:p>
            <a:pPr marL="914400" lvl="1" indent="-457200" eaLnBrk="1" hangingPunct="1">
              <a:buNone/>
            </a:pPr>
            <a:endParaRPr lang="ru-RU" altLang="ru-RU" sz="3200" dirty="0">
              <a:latin typeface="+mj-lt"/>
              <a:ea typeface="Times New Roman" charset="0"/>
              <a:cs typeface="Times New Roman" charset="0"/>
            </a:endParaRPr>
          </a:p>
          <a:p>
            <a:pPr marL="914400" lvl="1" indent="-457200" eaLnBrk="1" hangingPunct="1"/>
            <a:endParaRPr lang="ru-RU" altLang="ru-RU" sz="3200" dirty="0">
              <a:latin typeface="+mj-lt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2038350" y="116632"/>
            <a:ext cx="8115300" cy="1082675"/>
          </a:xfrm>
        </p:spPr>
        <p:txBody>
          <a:bodyPr/>
          <a:lstStyle/>
          <a:p>
            <a:pPr eaLnBrk="1" fontAlgn="t" hangingPunct="1"/>
            <a:r>
              <a:rPr lang="ru-RU" altLang="ru-RU" sz="4000" b="1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Олимпиадное движение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765736244"/>
              </p:ext>
            </p:extLst>
          </p:nvPr>
        </p:nvGraphicFramePr>
        <p:xfrm>
          <a:off x="239687" y="1022876"/>
          <a:ext cx="11712626" cy="5574476"/>
        </p:xfrm>
        <a:graphic>
          <a:graphicData uri="http://schemas.openxmlformats.org/drawingml/2006/table">
            <a:tbl>
              <a:tblPr/>
              <a:tblGrid>
                <a:gridCol w="2027185"/>
                <a:gridCol w="2893024"/>
                <a:gridCol w="3675818"/>
                <a:gridCol w="3116599"/>
              </a:tblGrid>
              <a:tr h="14135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Место в рейтинге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Районы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Количество </a:t>
                      </a: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победителей </a:t>
                      </a: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и призеров республиканского этапа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Количество </a:t>
                      </a: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победителей </a:t>
                      </a: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и призеров </a:t>
                      </a: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всероссийского этапа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07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Казань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478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73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505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Набережные Челны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134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23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4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Нижнекамский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68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16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07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Бугульминский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34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81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Мамадышский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" y="276226"/>
            <a:ext cx="12192000" cy="849313"/>
          </a:xfrm>
        </p:spPr>
        <p:txBody>
          <a:bodyPr/>
          <a:lstStyle/>
          <a:p>
            <a:pPr eaLnBrk="1" hangingPunct="1"/>
            <a:r>
              <a:rPr lang="ru-RU" altLang="ru-RU" sz="3600" b="1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Результативность </a:t>
            </a:r>
            <a:r>
              <a:rPr lang="ru-RU" altLang="ru-RU" sz="3600" b="1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олимпиадного движения</a:t>
            </a:r>
            <a:endParaRPr lang="ru-RU" altLang="ru-RU" sz="3600" b="1" dirty="0">
              <a:solidFill>
                <a:schemeClr val="accent2">
                  <a:lumMod val="75000"/>
                </a:schemeClr>
              </a:solidFill>
              <a:ea typeface="Times New Roman" charset="0"/>
              <a:cs typeface="Times New Roman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1466992"/>
              </p:ext>
            </p:extLst>
          </p:nvPr>
        </p:nvGraphicFramePr>
        <p:xfrm>
          <a:off x="191344" y="1172086"/>
          <a:ext cx="11809312" cy="5124595"/>
        </p:xfrm>
        <a:graphic>
          <a:graphicData uri="http://schemas.openxmlformats.org/drawingml/2006/table">
            <a:tbl>
              <a:tblPr/>
              <a:tblGrid>
                <a:gridCol w="4732037"/>
                <a:gridCol w="1625477"/>
                <a:gridCol w="1721736"/>
                <a:gridCol w="1866125"/>
                <a:gridCol w="1863937"/>
              </a:tblGrid>
              <a:tr h="6110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Вид олимпиады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2014-2015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2015-2016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2016-2017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2017-2018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9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Международная олимпиада по учебным предметам </a:t>
                      </a:r>
                      <a:endParaRPr kumimoji="0" lang="ru-RU" alt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</a:t>
                      </a: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73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Заключительный этап ВОШ </a:t>
                      </a:r>
                      <a:endParaRPr kumimoji="0" lang="ru-RU" alt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9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19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13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Региональный этап ВОШ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 (9-11 класс)</a:t>
                      </a:r>
                      <a:endParaRPr kumimoji="0" lang="ru-RU" alt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41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71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75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25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Республиканская олимпиада для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 4-11 классов</a:t>
                      </a:r>
                      <a:endParaRPr kumimoji="0" lang="ru-RU" alt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26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59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54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37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63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Заключительный этап республиканской олимпиады (национальные)</a:t>
                      </a:r>
                      <a:endParaRPr kumimoji="0" lang="ru-RU" alt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22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38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25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13</a:t>
                      </a: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53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ИТОГО  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103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189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168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135</a:t>
                      </a: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9600" y="404664"/>
            <a:ext cx="10972800" cy="1143000"/>
          </a:xfrm>
        </p:spPr>
        <p:txBody>
          <a:bodyPr/>
          <a:lstStyle/>
          <a:p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Туган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телне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сайлау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13750124"/>
              </p:ext>
            </p:extLst>
          </p:nvPr>
        </p:nvGraphicFramePr>
        <p:xfrm>
          <a:off x="609600" y="1844824"/>
          <a:ext cx="10972800" cy="40922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701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4198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191987"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Татар теле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Рус теле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Чуваш теле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Башка </a:t>
                      </a:r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телләр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4579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Түбән</a:t>
                      </a:r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+mj-lt"/>
                        </a:rPr>
                        <a:t> Кама </a:t>
                      </a:r>
                      <a:r>
                        <a:rPr lang="ru-RU" sz="320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муниципаль</a:t>
                      </a:r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+mj-lt"/>
                        </a:rPr>
                        <a:t> районы</a:t>
                      </a:r>
                      <a:endParaRPr lang="ru-RU" sz="3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+mj-lt"/>
                        </a:rPr>
                        <a:t>51 %</a:t>
                      </a:r>
                      <a:endParaRPr lang="ru-RU" sz="3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+mj-lt"/>
                        </a:rPr>
                        <a:t>48 %</a:t>
                      </a:r>
                      <a:endParaRPr lang="ru-RU" sz="3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+mj-lt"/>
                        </a:rPr>
                        <a:t>1 %</a:t>
                      </a:r>
                      <a:endParaRPr lang="ru-RU" sz="3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+mj-lt"/>
                        </a:rPr>
                        <a:t>0</a:t>
                      </a:r>
                      <a:endParaRPr lang="ru-RU" sz="3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4579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+mj-lt"/>
                        </a:rPr>
                        <a:t>Татарстан </a:t>
                      </a:r>
                      <a:r>
                        <a:rPr lang="ru-RU" sz="320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Республикасы</a:t>
                      </a:r>
                      <a:endParaRPr lang="ru-RU" sz="3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+mj-lt"/>
                        </a:rPr>
                        <a:t>68 %</a:t>
                      </a:r>
                      <a:endParaRPr lang="ru-RU" sz="3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+mj-lt"/>
                        </a:rPr>
                        <a:t>29,9 %</a:t>
                      </a:r>
                      <a:endParaRPr lang="ru-RU" sz="3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+mj-lt"/>
                        </a:rPr>
                        <a:t>1,3 %</a:t>
                      </a:r>
                      <a:endParaRPr lang="ru-RU" sz="3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+mj-lt"/>
                        </a:rPr>
                        <a:t>0,4 %</a:t>
                      </a:r>
                      <a:endParaRPr lang="ru-RU" sz="3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991493"/>
              </p:ext>
            </p:extLst>
          </p:nvPr>
        </p:nvGraphicFramePr>
        <p:xfrm>
          <a:off x="119336" y="1412775"/>
          <a:ext cx="11928649" cy="46085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040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12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585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774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3073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20872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9945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855336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Барлык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укучылар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саны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Татар теле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Рус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теле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Чуваш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теле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473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Укучылар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саны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ө</a:t>
                      </a: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леше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(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%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)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Укучылар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саны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ө</a:t>
                      </a: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леше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(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%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)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Укучылар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саны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ө</a:t>
                      </a: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леше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(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%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)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0579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28528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14582</a:t>
                      </a:r>
                    </a:p>
                    <a:p>
                      <a:pPr algn="ctr"/>
                      <a:r>
                        <a:rPr lang="ru-RU" sz="200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шул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ru-RU" sz="2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исәптән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ru-RU" sz="2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руслар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- 5504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51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13698</a:t>
                      </a:r>
                      <a:endParaRPr lang="ru-RU" sz="2800" dirty="0" smtClean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шул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ru-RU" sz="2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исәптән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ru-RU" sz="2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татарлар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- 1389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48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248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260648"/>
            <a:ext cx="12192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Туган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 </a:t>
            </a:r>
            <a:r>
              <a:rPr lang="ru-RU" sz="4000" b="1" dirty="0" err="1" smtClean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телне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 </a:t>
            </a:r>
            <a:r>
              <a:rPr lang="ru-RU" sz="4000" b="1" dirty="0" err="1" smtClean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сайлау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буенча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мәгълүмат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+mj-lt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848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7768"/>
            <a:ext cx="109728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Задачи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93968"/>
            <a:ext cx="11582400" cy="5375392"/>
          </a:xfrm>
        </p:spPr>
        <p:txBody>
          <a:bodyPr/>
          <a:lstStyle/>
          <a:p>
            <a:r>
              <a:rPr lang="tt-RU" dirty="0" smtClean="0">
                <a:latin typeface="+mj-lt"/>
              </a:rPr>
              <a:t>улучшить показатели по английскому языку и русской литературе;</a:t>
            </a:r>
            <a:endParaRPr lang="ru-RU" dirty="0" smtClean="0">
              <a:latin typeface="+mj-lt"/>
            </a:endParaRPr>
          </a:p>
          <a:p>
            <a:r>
              <a:rPr lang="tt-RU" dirty="0" smtClean="0">
                <a:latin typeface="+mj-lt"/>
              </a:rPr>
              <a:t>обеспечить 100%ную успеваемость выпускников школы;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продолжить  реализацию ФГОС ООО;</a:t>
            </a:r>
          </a:p>
          <a:p>
            <a:r>
              <a:rPr lang="ru-RU" dirty="0" smtClean="0">
                <a:latin typeface="+mj-lt"/>
              </a:rPr>
              <a:t>увеличить результативность участия в региональных олимпиадах;</a:t>
            </a:r>
          </a:p>
          <a:p>
            <a:r>
              <a:rPr lang="ru-RU" dirty="0" smtClean="0">
                <a:latin typeface="+mj-lt"/>
              </a:rPr>
              <a:t>разработать и использовать эффективные методики преподавания родного языка;</a:t>
            </a:r>
          </a:p>
          <a:p>
            <a:r>
              <a:rPr lang="ru-RU" dirty="0" smtClean="0">
                <a:latin typeface="+mj-lt"/>
              </a:rPr>
              <a:t> создать условия для профессионального роста педагога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64904"/>
            <a:ext cx="12192000" cy="1143000"/>
          </a:xfrm>
        </p:spPr>
        <p:txBody>
          <a:bodyPr/>
          <a:lstStyle/>
          <a:p>
            <a:r>
              <a:rPr lang="ru-RU" sz="7200" b="1" dirty="0" smtClean="0">
                <a:solidFill>
                  <a:schemeClr val="accent2">
                    <a:lumMod val="75000"/>
                  </a:schemeClr>
                </a:solidFill>
              </a:rPr>
              <a:t>Воспитательная работа</a:t>
            </a:r>
            <a:endParaRPr lang="ru-RU" sz="7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12192000" cy="1143000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Кадры воспитательной направленности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45403142"/>
              </p:ext>
            </p:extLst>
          </p:nvPr>
        </p:nvGraphicFramePr>
        <p:xfrm>
          <a:off x="216024" y="1052736"/>
          <a:ext cx="11856640" cy="559440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623668"/>
                <a:gridCol w="2232972"/>
              </a:tblGrid>
              <a:tr h="425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2017-2018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687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З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аместитель 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директора по воспитательной работе 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63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5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К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лассный 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руководитель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1320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5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едагог-организатор 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школы 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58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5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Заведующие отделами по работе с ДОО и ШУС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49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Методисты по детскому движению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49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ПДО (руководители детских общественных объединений)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76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49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Педагог-психолог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46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49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Социальный педагог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26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5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И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того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1595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04098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Показатель эффективности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94582"/>
            <a:ext cx="11582400" cy="4525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cs typeface="Times New Roman" pitchFamily="18" charset="0"/>
              </a:rPr>
              <a:t>Ресурсное обеспечение сферы воспитания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cs typeface="Times New Roman" pitchFamily="18" charset="0"/>
              </a:rPr>
              <a:t>Развитие дополнительного образования в ОО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cs typeface="Times New Roman" pitchFamily="18" charset="0"/>
              </a:rPr>
              <a:t>Развитие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детского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движения</a:t>
            </a:r>
            <a:r>
              <a:rPr lang="en-US" sz="3600" dirty="0" smtClean="0">
                <a:cs typeface="Times New Roman" pitchFamily="18" charset="0"/>
              </a:rPr>
              <a:t> </a:t>
            </a:r>
            <a:endParaRPr lang="ru-RU" sz="3600" dirty="0" smtClean="0"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cs typeface="Times New Roman" pitchFamily="18" charset="0"/>
              </a:rPr>
              <a:t>Физкультурно-оздоровительная и спортивно-массовая работа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cs typeface="Times New Roman" pitchFamily="18" charset="0"/>
              </a:rPr>
              <a:t>Гражданско-патриотическая и художественно-эстетическая направленность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cs typeface="Times New Roman" pitchFamily="18" charset="0"/>
              </a:rPr>
              <a:t>Профилактика асоциального поведения детей и подростков </a:t>
            </a:r>
          </a:p>
        </p:txBody>
      </p:sp>
    </p:spTree>
    <p:extLst>
      <p:ext uri="{BB962C8B-B14F-4D97-AF65-F5344CB8AC3E}">
        <p14:creationId xmlns:p14="http://schemas.microsoft.com/office/powerpoint/2010/main" xmlns="" val="142272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13732819"/>
              </p:ext>
            </p:extLst>
          </p:nvPr>
        </p:nvGraphicFramePr>
        <p:xfrm>
          <a:off x="1919536" y="1124744"/>
          <a:ext cx="3392154" cy="560330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392154"/>
              </a:tblGrid>
              <a:tr h="542706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Лидеры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/>
                </a:tc>
              </a:tr>
              <a:tr h="506060">
                <a:tc>
                  <a:txBody>
                    <a:bodyPr/>
                    <a:lstStyle/>
                    <a:p>
                      <a:pPr algn="ctr" fontAlgn="t"/>
                      <a:r>
                        <a:rPr lang="uk-UA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СОШ № 31</a:t>
                      </a:r>
                      <a:endParaRPr lang="uk-UA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66FF99"/>
                    </a:solidFill>
                  </a:tcPr>
                </a:tc>
              </a:tr>
              <a:tr h="5060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Гимназия № 32</a:t>
                      </a:r>
                      <a:endParaRPr lang="ru-R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66FF99"/>
                    </a:solidFill>
                  </a:tcPr>
                </a:tc>
              </a:tr>
              <a:tr h="5060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Гимназия № 2</a:t>
                      </a:r>
                      <a:endParaRPr lang="ru-R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66FF99"/>
                    </a:solidFill>
                  </a:tcPr>
                </a:tc>
              </a:tr>
              <a:tr h="506060">
                <a:tc>
                  <a:txBody>
                    <a:bodyPr/>
                    <a:lstStyle/>
                    <a:p>
                      <a:pPr algn="ctr" fontAlgn="t"/>
                      <a:r>
                        <a:rPr lang="uk-UA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СОШ № 27</a:t>
                      </a:r>
                      <a:endParaRPr lang="uk-UA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66FF99"/>
                    </a:solidFill>
                  </a:tcPr>
                </a:tc>
              </a:tr>
              <a:tr h="506060">
                <a:tc>
                  <a:txBody>
                    <a:bodyPr/>
                    <a:lstStyle/>
                    <a:p>
                      <a:pPr algn="ctr" fontAlgn="t"/>
                      <a:r>
                        <a:rPr lang="uk-UA" sz="2800" u="none" strike="noStrike" dirty="0" err="1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Лицей</a:t>
                      </a:r>
                      <a:r>
                        <a:rPr lang="uk-UA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 № 14</a:t>
                      </a:r>
                      <a:endParaRPr lang="uk-UA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66FF99"/>
                    </a:solidFill>
                  </a:tcPr>
                </a:tc>
              </a:tr>
              <a:tr h="506060">
                <a:tc>
                  <a:txBody>
                    <a:bodyPr/>
                    <a:lstStyle/>
                    <a:p>
                      <a:pPr algn="ctr" fontAlgn="t"/>
                      <a:r>
                        <a:rPr lang="uk-UA" sz="2800" u="none" strike="noStrike" dirty="0" err="1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Лицей</a:t>
                      </a:r>
                      <a:r>
                        <a:rPr lang="uk-UA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 № 35</a:t>
                      </a:r>
                      <a:endParaRPr lang="uk-UA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66FF99"/>
                    </a:solidFill>
                  </a:tcPr>
                </a:tc>
              </a:tr>
              <a:tr h="506060">
                <a:tc>
                  <a:txBody>
                    <a:bodyPr/>
                    <a:lstStyle/>
                    <a:p>
                      <a:pPr algn="ctr" fontAlgn="t"/>
                      <a:r>
                        <a:rPr lang="uk-UA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СОШ № 6</a:t>
                      </a:r>
                      <a:endParaRPr lang="uk-UA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66FF99"/>
                    </a:solidFill>
                  </a:tcPr>
                </a:tc>
              </a:tr>
              <a:tr h="5060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Гимназия № 22</a:t>
                      </a:r>
                      <a:endParaRPr lang="ru-R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66FF99"/>
                    </a:solidFill>
                  </a:tcPr>
                </a:tc>
              </a:tr>
              <a:tr h="506060">
                <a:tc>
                  <a:txBody>
                    <a:bodyPr/>
                    <a:lstStyle/>
                    <a:p>
                      <a:pPr algn="ctr" fontAlgn="t"/>
                      <a:r>
                        <a:rPr lang="uk-UA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СОШ № 16</a:t>
                      </a:r>
                      <a:endParaRPr lang="uk-UA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66FF99"/>
                    </a:solidFill>
                  </a:tcPr>
                </a:tc>
              </a:tr>
              <a:tr h="506060">
                <a:tc>
                  <a:txBody>
                    <a:bodyPr/>
                    <a:lstStyle/>
                    <a:p>
                      <a:pPr algn="ctr" fontAlgn="t"/>
                      <a:r>
                        <a:rPr lang="uk-UA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СОШ № 2</a:t>
                      </a:r>
                      <a:endParaRPr lang="uk-UA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66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98538420"/>
              </p:ext>
            </p:extLst>
          </p:nvPr>
        </p:nvGraphicFramePr>
        <p:xfrm>
          <a:off x="6888088" y="1124744"/>
          <a:ext cx="3528392" cy="43104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8392"/>
              </a:tblGrid>
              <a:tr h="432047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Отстающие</a:t>
                      </a:r>
                      <a:endParaRPr lang="ru-RU" sz="2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/>
                </a:tc>
              </a:tr>
              <a:tr h="342314">
                <a:tc>
                  <a:txBody>
                    <a:bodyPr/>
                    <a:lstStyle/>
                    <a:p>
                      <a:pPr algn="ctr" fontAlgn="t"/>
                      <a:r>
                        <a:rPr lang="uk-UA" sz="2800" u="none" strike="noStrike" dirty="0" err="1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Лицей</a:t>
                      </a:r>
                      <a:r>
                        <a:rPr lang="uk-UA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 № 24</a:t>
                      </a:r>
                      <a:endParaRPr lang="uk-UA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FA6A72"/>
                    </a:solidFill>
                  </a:tcPr>
                </a:tc>
              </a:tr>
              <a:tr h="342314">
                <a:tc>
                  <a:txBody>
                    <a:bodyPr/>
                    <a:lstStyle/>
                    <a:p>
                      <a:pPr algn="ctr" fontAlgn="t"/>
                      <a:r>
                        <a:rPr lang="uk-UA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СОШ № 9</a:t>
                      </a:r>
                      <a:endParaRPr lang="uk-UA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FA6A72"/>
                    </a:solidFill>
                  </a:tcPr>
                </a:tc>
              </a:tr>
              <a:tr h="342314">
                <a:tc>
                  <a:txBody>
                    <a:bodyPr/>
                    <a:lstStyle/>
                    <a:p>
                      <a:pPr algn="ctr" fontAlgn="t"/>
                      <a:r>
                        <a:rPr lang="uk-UA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СОШ № 26</a:t>
                      </a:r>
                      <a:endParaRPr lang="uk-UA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FA6A72"/>
                    </a:solidFill>
                  </a:tcPr>
                </a:tc>
              </a:tr>
              <a:tr h="342314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Гимназия № 25</a:t>
                      </a:r>
                      <a:endParaRPr lang="ru-R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FA6A72"/>
                    </a:solidFill>
                  </a:tcPr>
                </a:tc>
              </a:tr>
              <a:tr h="342314">
                <a:tc>
                  <a:txBody>
                    <a:bodyPr/>
                    <a:lstStyle/>
                    <a:p>
                      <a:pPr algn="ctr" fontAlgn="t"/>
                      <a:r>
                        <a:rPr lang="uk-UA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СОШ № 5</a:t>
                      </a:r>
                      <a:endParaRPr lang="uk-UA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FA6A72"/>
                    </a:solidFill>
                  </a:tcPr>
                </a:tc>
              </a:tr>
              <a:tr h="342314">
                <a:tc>
                  <a:txBody>
                    <a:bodyPr/>
                    <a:lstStyle/>
                    <a:p>
                      <a:pPr algn="ctr" fontAlgn="t"/>
                      <a:r>
                        <a:rPr lang="uk-UA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СОШ № 29</a:t>
                      </a:r>
                      <a:endParaRPr lang="uk-UA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FA6A72"/>
                    </a:solidFill>
                  </a:tcPr>
                </a:tc>
              </a:tr>
              <a:tr h="342314">
                <a:tc>
                  <a:txBody>
                    <a:bodyPr/>
                    <a:lstStyle/>
                    <a:p>
                      <a:pPr algn="ctr" fontAlgn="t"/>
                      <a:r>
                        <a:rPr lang="is-IS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СОШ № 20</a:t>
                      </a:r>
                      <a:endParaRPr lang="is-IS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FA6A72"/>
                    </a:solidFill>
                  </a:tcPr>
                </a:tc>
              </a:tr>
              <a:tr h="342314">
                <a:tc>
                  <a:txBody>
                    <a:bodyPr/>
                    <a:lstStyle/>
                    <a:p>
                      <a:pPr algn="ctr" fontAlgn="t"/>
                      <a:r>
                        <a:rPr lang="uk-UA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СОШ № 1</a:t>
                      </a:r>
                      <a:endParaRPr lang="uk-UA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FA6A72"/>
                    </a:solidFill>
                  </a:tcPr>
                </a:tc>
              </a:tr>
              <a:tr h="342314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ТКК</a:t>
                      </a:r>
                      <a:endParaRPr lang="ru-R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4218" marR="4218" marT="4218" marB="0" anchor="ctr">
                    <a:solidFill>
                      <a:srgbClr val="FA6A72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0" y="-27384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Мониторинг эффективности воспитательной работы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городских школ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4377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46586690"/>
              </p:ext>
            </p:extLst>
          </p:nvPr>
        </p:nvGraphicFramePr>
        <p:xfrm>
          <a:off x="1055440" y="2852936"/>
          <a:ext cx="4369852" cy="298192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369852"/>
              </a:tblGrid>
              <a:tr h="3973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Лидеры</a:t>
                      </a:r>
                      <a:endParaRPr lang="ru-RU" sz="3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80" marR="9580" marT="9580" marB="0" anchor="ctr"/>
                </a:tc>
              </a:tr>
              <a:tr h="3973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u="none" strike="noStrike" dirty="0" err="1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Камскополянская</a:t>
                      </a:r>
                      <a:r>
                        <a:rPr lang="ru-RU" sz="3200" u="none" strike="noStrike" dirty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 №1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80" marR="9580" marT="9580" marB="0" anchor="ctr">
                    <a:solidFill>
                      <a:srgbClr val="66FF99"/>
                    </a:solidFill>
                  </a:tcPr>
                </a:tc>
              </a:tr>
              <a:tr h="3995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u="none" strike="noStrike" dirty="0" err="1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Камскополянская</a:t>
                      </a:r>
                      <a:r>
                        <a:rPr lang="ru-RU" sz="3200" u="none" strike="noStrike" dirty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 № 2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80" marR="9580" marT="9580" marB="0" anchor="ctr">
                    <a:solidFill>
                      <a:srgbClr val="66FF99"/>
                    </a:solidFill>
                  </a:tcPr>
                </a:tc>
              </a:tr>
              <a:tr h="3973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u="none" strike="noStrike" dirty="0" err="1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Старошешминская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80" marR="9580" marT="9580" marB="0" anchor="ctr">
                    <a:solidFill>
                      <a:srgbClr val="66FF99"/>
                    </a:solidFill>
                  </a:tcPr>
                </a:tc>
              </a:tr>
              <a:tr h="3973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u="none" strike="noStrike" dirty="0" err="1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Елантовская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8764" marR="8764" marT="8764" marB="0" anchor="ctr">
                    <a:solidFill>
                      <a:srgbClr val="66FF99"/>
                    </a:solidFill>
                  </a:tcPr>
                </a:tc>
              </a:tr>
              <a:tr h="3973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u="none" strike="noStrike" dirty="0" err="1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Шингальчинская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8764" marR="8764" marT="8764" marB="0" anchor="ctr">
                    <a:solidFill>
                      <a:srgbClr val="66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48747217"/>
              </p:ext>
            </p:extLst>
          </p:nvPr>
        </p:nvGraphicFramePr>
        <p:xfrm>
          <a:off x="6744072" y="2852936"/>
          <a:ext cx="4260838" cy="298111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260838"/>
              </a:tblGrid>
              <a:tr h="419754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u="none" strike="noStrike" dirty="0" smtClean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Отстающие</a:t>
                      </a:r>
                      <a:endParaRPr lang="ru-RU" sz="3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8764" marR="8764" marT="8764" marB="0" anchor="ctr"/>
                </a:tc>
              </a:tr>
              <a:tr h="419754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u="none" strike="noStrike" dirty="0" err="1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Кармалинская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80" marR="9580" marT="9580" marB="0" anchor="ctr">
                    <a:solidFill>
                      <a:srgbClr val="FA6A72"/>
                    </a:solidFill>
                  </a:tcPr>
                </a:tc>
              </a:tr>
              <a:tr h="419754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u="none" strike="noStrike" dirty="0" err="1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Верхнечелнинская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80" marR="9580" marT="9580" marB="0" anchor="ctr">
                    <a:solidFill>
                      <a:srgbClr val="FA6A72"/>
                    </a:solidFill>
                  </a:tcPr>
                </a:tc>
              </a:tr>
              <a:tr h="419754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u="none" strike="noStrike" dirty="0" err="1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Благодатновская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80" marR="9580" marT="9580" marB="0" anchor="ctr">
                    <a:solidFill>
                      <a:srgbClr val="FA6A72"/>
                    </a:solidFill>
                  </a:tcPr>
                </a:tc>
              </a:tr>
              <a:tr h="419754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u="none" strike="noStrike" dirty="0" err="1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Простинская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8764" marR="8764" marT="8764" marB="0" anchor="ctr">
                    <a:solidFill>
                      <a:srgbClr val="FA6A72"/>
                    </a:solidFill>
                  </a:tcPr>
                </a:tc>
              </a:tr>
              <a:tr h="4338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u="none" strike="noStrike" dirty="0" err="1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Кулмаксинская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8764" marR="8764" marT="8764" marB="0" anchor="ctr">
                    <a:solidFill>
                      <a:srgbClr val="FA6A72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716503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Мониторинг эффективности </a:t>
            </a:r>
            <a:r>
              <a:rPr lang="ru-RU" sz="3600" b="1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воспитательной работы сельских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школ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2724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138" y="1135286"/>
            <a:ext cx="12037862" cy="4525962"/>
          </a:xfrm>
        </p:spPr>
        <p:txBody>
          <a:bodyPr>
            <a:noAutofit/>
          </a:bodyPr>
          <a:lstStyle/>
          <a:p>
            <a:pPr marL="457200" indent="-457200" algn="l" eaLnBrk="1" hangingPunct="1">
              <a:buFont typeface="+mj-lt"/>
              <a:buAutoNum type="arabicPeriod" startAt="6"/>
            </a:pPr>
            <a:r>
              <a:rPr lang="ru-RU" altLang="ru-RU" sz="2800" dirty="0" smtClean="0">
                <a:ea typeface="Times New Roman" charset="0"/>
                <a:cs typeface="Times New Roman" charset="0"/>
              </a:rPr>
              <a:t>продолжить </a:t>
            </a:r>
            <a:r>
              <a:rPr lang="ru-RU" altLang="ru-RU" sz="2800" dirty="0">
                <a:ea typeface="Times New Roman" charset="0"/>
                <a:cs typeface="Times New Roman" charset="0"/>
              </a:rPr>
              <a:t>работу по повышению качественных показателей результатов обучения, подготовке к итоговой аттестации в школе, независимой оценки качества в учреждениях среднего профессионального образования;</a:t>
            </a:r>
          </a:p>
          <a:p>
            <a:pPr marL="457200" indent="-457200" algn="l" eaLnBrk="1" hangingPunct="1">
              <a:buFont typeface="+mj-lt"/>
              <a:buAutoNum type="arabicPeriod" startAt="6"/>
            </a:pPr>
            <a:endParaRPr lang="ru-RU" altLang="ru-RU" sz="2800" dirty="0">
              <a:ea typeface="Times New Roman" charset="0"/>
              <a:cs typeface="Times New Roman" charset="0"/>
            </a:endParaRPr>
          </a:p>
          <a:p>
            <a:pPr marL="457200" indent="-457200" algn="l" eaLnBrk="1" hangingPunct="1">
              <a:buFont typeface="+mj-lt"/>
              <a:buAutoNum type="arabicPeriod" startAt="6"/>
            </a:pPr>
            <a:r>
              <a:rPr lang="ru-RU" altLang="ru-RU" sz="2800" dirty="0" smtClean="0">
                <a:ea typeface="Times New Roman" charset="0"/>
                <a:cs typeface="Times New Roman" charset="0"/>
              </a:rPr>
              <a:t>содействовать </a:t>
            </a:r>
            <a:r>
              <a:rPr lang="ru-RU" altLang="ru-RU" sz="2800" dirty="0">
                <a:ea typeface="Times New Roman" charset="0"/>
                <a:cs typeface="Times New Roman" charset="0"/>
              </a:rPr>
              <a:t>выполнению целевых федеральных, региональных и муниципальных программ образования, воспитания, молодежной политики, сопровождению реализации ВФСК ГТО;</a:t>
            </a:r>
          </a:p>
          <a:p>
            <a:pPr marL="457200" indent="-457200" algn="l" eaLnBrk="1" hangingPunct="1">
              <a:buFont typeface="+mj-lt"/>
              <a:buAutoNum type="arabicPeriod" startAt="6"/>
            </a:pPr>
            <a:endParaRPr lang="ru-RU" altLang="ru-RU" sz="2800" dirty="0">
              <a:ea typeface="Times New Roman" charset="0"/>
              <a:cs typeface="Times New Roman" charset="0"/>
            </a:endParaRPr>
          </a:p>
          <a:p>
            <a:pPr marL="457200" indent="-457200" algn="l" eaLnBrk="1" hangingPunct="1">
              <a:buFont typeface="+mj-lt"/>
              <a:buAutoNum type="arabicPeriod" startAt="6"/>
            </a:pPr>
            <a:r>
              <a:rPr lang="ru-RU" altLang="ru-RU" sz="2800" dirty="0" smtClean="0">
                <a:ea typeface="Times New Roman" charset="0"/>
                <a:cs typeface="Times New Roman" charset="0"/>
              </a:rPr>
              <a:t>систематизировать </a:t>
            </a:r>
            <a:r>
              <a:rPr lang="ru-RU" altLang="ru-RU" sz="2800" dirty="0">
                <a:ea typeface="Times New Roman" charset="0"/>
                <a:cs typeface="Times New Roman" charset="0"/>
              </a:rPr>
              <a:t>работу в сфере раннего выявления социального неблагополучия семей и детей, психолого-педагогическую деятельность с детьми «группы риска».</a:t>
            </a:r>
          </a:p>
          <a:p>
            <a:pPr marL="457200" indent="-457200" algn="l" eaLnBrk="1" hangingPunct="1">
              <a:buFont typeface="+mj-lt"/>
              <a:buAutoNum type="arabicPeriod" startAt="6"/>
            </a:pPr>
            <a:endParaRPr lang="ru-RU" altLang="ru-RU" sz="2800" dirty="0">
              <a:ea typeface="Times New Roman" charset="0"/>
              <a:cs typeface="Times New Roman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81200" y="19776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Times New Roman" charset="0"/>
                <a:cs typeface="Times New Roman" charset="0"/>
              </a:rPr>
              <a:t>Задачи на 2017-2018 учебный год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792088"/>
          </a:xfrm>
        </p:spPr>
        <p:txBody>
          <a:bodyPr/>
          <a:lstStyle/>
          <a:p>
            <a:r>
              <a:rPr lang="ru-RU" sz="3600" b="1" smtClean="0">
                <a:solidFill>
                  <a:schemeClr val="accent2">
                    <a:lumMod val="75000"/>
                  </a:schemeClr>
                </a:solidFill>
              </a:rPr>
              <a:t>Результативность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38605646"/>
              </p:ext>
            </p:extLst>
          </p:nvPr>
        </p:nvGraphicFramePr>
        <p:xfrm>
          <a:off x="95673" y="760552"/>
          <a:ext cx="12000654" cy="594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84303"/>
                <a:gridCol w="2216133"/>
                <a:gridCol w="4000218"/>
              </a:tblGrid>
              <a:tr h="7933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Наименование конкурса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Результат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Образовательная организация</a:t>
                      </a:r>
                    </a:p>
                  </a:txBody>
                  <a:tcPr anchor="ctr"/>
                </a:tc>
              </a:tr>
              <a:tr h="11400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Всероссийский конкурс</a:t>
                      </a:r>
                      <a:endParaRPr lang="ru-RU" sz="2400" baseline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«Лучший музей»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Победитель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Колледж нефтехимии и нефтепереработки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им. Н.В.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Лемаева</a:t>
                      </a:r>
                      <a:endParaRPr lang="ru-RU"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65676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Республиканский конкурс музеев по направлению «</a:t>
                      </a:r>
                      <a:r>
                        <a:rPr kumimoji="0" lang="ru-RU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Юнармия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», в номинации 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«Традиции отцов верны»</a:t>
                      </a:r>
                      <a:endParaRPr kumimoji="0" lang="ru-RU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 место</a:t>
                      </a:r>
                      <a:endParaRPr lang="ru-RU"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28 школа</a:t>
                      </a:r>
                      <a:endParaRPr lang="ru-RU"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44660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 место</a:t>
                      </a:r>
                      <a:endParaRPr lang="ru-RU"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31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школа</a:t>
                      </a:r>
                      <a:endParaRPr lang="ru-RU"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14911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Республиканский конкурс Совета ветеранов РТ 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«Растим патриотов России» в номинации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«Лучший музей»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 место</a:t>
                      </a:r>
                      <a:endParaRPr lang="ru-RU"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27 школа</a:t>
                      </a:r>
                      <a:endParaRPr lang="ru-RU"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114439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Юнармейскому отряду лицея №14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было присвоено почётное имя полковника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Казакова Михаила Григорьевича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, ветерана Великой Отечественной войны, почетного гражданина города Нижнекамска.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236136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854375" y="19472"/>
            <a:ext cx="8483249" cy="37941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Мероприятия организованные на базе детского технопарка «</a:t>
            </a:r>
            <a:r>
              <a:rPr lang="ru-RU" altLang="ru-RU" sz="2800" b="1" dirty="0" err="1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К</a:t>
            </a:r>
            <a:r>
              <a:rPr lang="ru-RU" altLang="ru-RU" sz="2800" b="1" dirty="0" err="1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ванториум</a:t>
            </a:r>
            <a:r>
              <a:rPr lang="ru-RU" altLang="ru-RU" sz="2800" b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»</a:t>
            </a:r>
            <a:endParaRPr lang="ru-RU" altLang="ru-RU" sz="2800" b="1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6577099"/>
              </p:ext>
            </p:extLst>
          </p:nvPr>
        </p:nvGraphicFramePr>
        <p:xfrm>
          <a:off x="167258" y="1019592"/>
          <a:ext cx="11905406" cy="557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41109"/>
                <a:gridCol w="2664297"/>
              </a:tblGrid>
              <a:tr h="5742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Мероприятия 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44" marR="91444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Количество участников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44" marR="91444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354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Сетевые 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 чемпионаты 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«Молодые профессионалы» 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(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WorldSkills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) 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«Промышленная робототехника»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и «Профессионалы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 будущего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»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JuniorSkills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«Лаборант химического анализа»</a:t>
                      </a:r>
                    </a:p>
                  </a:txBody>
                  <a:tcPr marL="91444" marR="91444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40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44" marR="91444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814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Региональный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 чемпионат «Профессионалы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 будущего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»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JuniorSkills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«Лаборант химического анализа»</a:t>
                      </a:r>
                    </a:p>
                  </a:txBody>
                  <a:tcPr marL="91444" marR="91444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16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44" marR="91444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814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Республиканские 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конкурсы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профессионального мастерства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«Юный профессионал»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9 классы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Фестиваль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профессий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«Мир профессий»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8 классы</a:t>
                      </a:r>
                    </a:p>
                  </a:txBody>
                  <a:tcPr marL="91444" marR="91444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870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44" marR="91444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74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Республиканские стажировки  и конференции для педагогических работников профессиональных и общеобразовательных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организаций Республики Татарстан 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44" marR="91444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350</a:t>
                      </a:r>
                    </a:p>
                    <a:p>
                      <a:pPr marL="0" marR="0" indent="0" algn="ctr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44" marR="91444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0260" y="116632"/>
            <a:ext cx="725340" cy="717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366990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10972800" cy="1143000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Достижения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3517593"/>
              </p:ext>
            </p:extLst>
          </p:nvPr>
        </p:nvGraphicFramePr>
        <p:xfrm>
          <a:off x="311696" y="1115616"/>
          <a:ext cx="11568608" cy="5184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95319"/>
                <a:gridCol w="3340389"/>
                <a:gridCol w="1532900"/>
              </a:tblGrid>
              <a:tr h="60867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Мероприятие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Направление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Место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</a:tr>
              <a:tr h="1029577"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Национальный чемпионат «Профессионалы будущего» </a:t>
                      </a:r>
                      <a:r>
                        <a:rPr lang="en-US" altLang="ru-RU" sz="240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Juniorskills</a:t>
                      </a:r>
                      <a:r>
                        <a:rPr lang="ru-RU" alt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-2018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Лабораторный  химический анализ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Золото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</a:tr>
              <a:tr h="1487167">
                <a:tc>
                  <a:txBody>
                    <a:bodyPr/>
                    <a:lstStyle/>
                    <a:p>
                      <a:pPr algn="ctr" eaLnBrk="1" hangingPunct="1">
                        <a:defRPr/>
                      </a:pPr>
                      <a:r>
                        <a:rPr lang="en-US" alt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III </a:t>
                      </a:r>
                      <a:r>
                        <a:rPr lang="ru-RU" alt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национального чемпионата </a:t>
                      </a:r>
                    </a:p>
                    <a:p>
                      <a:pPr algn="ctr"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Профессионального мастерства</a:t>
                      </a:r>
                    </a:p>
                    <a:p>
                      <a:pPr algn="ctr"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 Для людей с инвалидностью «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Абилимпикс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»</a:t>
                      </a:r>
                      <a:endParaRPr lang="ru-RU" altLang="ru-RU" sz="2400" b="1" dirty="0" smtClean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Промышленная робототехника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Золото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Серебро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Бронза 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</a:tr>
              <a:tr h="102957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alt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Всероссийская олимпиада </a:t>
                      </a:r>
                      <a:br>
                        <a:rPr lang="ru-RU" alt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ru-RU" alt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по 3</a:t>
                      </a:r>
                      <a:r>
                        <a:rPr lang="en-US" alt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D </a:t>
                      </a:r>
                      <a:r>
                        <a:rPr lang="ru-RU" alt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технологиям, «АРТЕК» </a:t>
                      </a:r>
                      <a:endParaRPr lang="ru-RU" altLang="ru-RU" sz="2400" b="1" dirty="0" smtClean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Промышленный дизайн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Серебро 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</a:tr>
              <a:tr h="102957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alt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Всероссийский конкурс проектов «Первый элемент»</a:t>
                      </a:r>
                      <a:endParaRPr lang="ru-RU" altLang="ru-RU" sz="2400" b="1" dirty="0" smtClean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Энергетика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+mj-lt"/>
                        </a:rPr>
                        <a:t>Серебро 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547445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72A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121920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3850"/>
            <a:ext cx="12192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25650"/>
            <a:ext cx="12192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362700"/>
            <a:ext cx="12192000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4638" y="530225"/>
            <a:ext cx="110966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Прямоугольник 9"/>
          <p:cNvSpPr>
            <a:spLocks noChangeArrowheads="1"/>
          </p:cNvSpPr>
          <p:nvPr/>
        </p:nvSpPr>
        <p:spPr bwMode="auto">
          <a:xfrm>
            <a:off x="2862263" y="2133600"/>
            <a:ext cx="6096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МАТЮШИН </a:t>
            </a:r>
          </a:p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Вадим Николаевич</a:t>
            </a:r>
          </a:p>
        </p:txBody>
      </p:sp>
      <p:sp>
        <p:nvSpPr>
          <p:cNvPr id="18441" name="TextBox 3"/>
          <p:cNvSpPr txBox="1">
            <a:spLocks noChangeArrowheads="1"/>
          </p:cNvSpPr>
          <p:nvPr/>
        </p:nvSpPr>
        <p:spPr bwMode="auto">
          <a:xfrm>
            <a:off x="263525" y="3213100"/>
            <a:ext cx="115935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начальник управления  образования</a:t>
            </a:r>
            <a:endParaRPr lang="en-US" altLang="ru-RU" sz="2400" b="1" smtClean="0">
              <a:solidFill>
                <a:srgbClr val="FFFFFF"/>
              </a:solidFill>
              <a:cs typeface="Arial" charset="0"/>
            </a:endParaRPr>
          </a:p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Исполнительного комитета Нижнекамского муниципального района</a:t>
            </a:r>
          </a:p>
        </p:txBody>
      </p:sp>
      <p:sp>
        <p:nvSpPr>
          <p:cNvPr id="18442" name="TextBox 2"/>
          <p:cNvSpPr txBox="1">
            <a:spLocks noChangeArrowheads="1"/>
          </p:cNvSpPr>
          <p:nvPr/>
        </p:nvSpPr>
        <p:spPr bwMode="auto">
          <a:xfrm>
            <a:off x="1343025" y="4224338"/>
            <a:ext cx="9144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МАТЮШИН </a:t>
            </a:r>
          </a:p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Вадим Николай улы</a:t>
            </a:r>
          </a:p>
        </p:txBody>
      </p:sp>
      <p:sp>
        <p:nvSpPr>
          <p:cNvPr id="18443" name="Прямоугольник 12"/>
          <p:cNvSpPr>
            <a:spLocks noChangeArrowheads="1"/>
          </p:cNvSpPr>
          <p:nvPr/>
        </p:nvSpPr>
        <p:spPr bwMode="auto">
          <a:xfrm>
            <a:off x="911225" y="5262563"/>
            <a:ext cx="100806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Түбән Кама муниципаль районы Башкарма комитетының</a:t>
            </a:r>
            <a:endParaRPr lang="en-US" altLang="ru-RU" sz="2400" b="1" smtClean="0">
              <a:solidFill>
                <a:srgbClr val="FFFFFF"/>
              </a:solidFill>
              <a:cs typeface="Arial" charset="0"/>
            </a:endParaRPr>
          </a:p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мәгариф идарәсе җитәкчесе</a:t>
            </a:r>
          </a:p>
        </p:txBody>
      </p:sp>
    </p:spTree>
    <p:extLst>
      <p:ext uri="{BB962C8B-B14F-4D97-AF65-F5344CB8AC3E}">
        <p14:creationId xmlns:p14="http://schemas.microsoft.com/office/powerpoint/2010/main" xmlns="" val="15022618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>
          <a:xfrm>
            <a:off x="1981200" y="198438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Совершенные преступления</a:t>
            </a:r>
          </a:p>
        </p:txBody>
      </p:sp>
      <p:graphicFrame>
        <p:nvGraphicFramePr>
          <p:cNvPr id="5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20018757"/>
              </p:ext>
            </p:extLst>
          </p:nvPr>
        </p:nvGraphicFramePr>
        <p:xfrm>
          <a:off x="911424" y="1628800"/>
          <a:ext cx="10873207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19897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Суициды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81685"/>
              </p:ext>
            </p:extLst>
          </p:nvPr>
        </p:nvGraphicFramePr>
        <p:xfrm>
          <a:off x="609600" y="2276872"/>
          <a:ext cx="10972800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6400"/>
                <a:gridCol w="5486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Год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Количество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2016</a:t>
                      </a:r>
                      <a:endParaRPr lang="ru-RU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0</a:t>
                      </a:r>
                      <a:endParaRPr lang="ru-RU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2017</a:t>
                      </a:r>
                      <a:endParaRPr lang="ru-RU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0</a:t>
                      </a:r>
                      <a:endParaRPr lang="ru-RU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2018</a:t>
                      </a:r>
                      <a:endParaRPr lang="ru-RU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3</a:t>
                      </a:r>
                      <a:endParaRPr lang="ru-RU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1981200" y="29405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Спартакиада школьников РТ</a:t>
            </a:r>
            <a:b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</a:br>
            <a: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итоговое </a:t>
            </a:r>
            <a:r>
              <a:rPr lang="en-US" altLang="ru-RU" sz="36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I </a:t>
            </a:r>
            <a: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место</a:t>
            </a:r>
          </a:p>
        </p:txBody>
      </p:sp>
      <p:graphicFrame>
        <p:nvGraphicFramePr>
          <p:cNvPr id="7" name="Содержимое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4190501"/>
              </p:ext>
            </p:extLst>
          </p:nvPr>
        </p:nvGraphicFramePr>
        <p:xfrm>
          <a:off x="239688" y="1806218"/>
          <a:ext cx="11712624" cy="4431094"/>
        </p:xfrm>
        <a:graphic>
          <a:graphicData uri="http://schemas.openxmlformats.org/drawingml/2006/table">
            <a:tbl>
              <a:tblPr/>
              <a:tblGrid>
                <a:gridCol w="2928155"/>
                <a:gridCol w="6757284"/>
                <a:gridCol w="2027185"/>
              </a:tblGrid>
              <a:tr h="492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ОО</a:t>
                      </a: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Наименование состязаний</a:t>
                      </a: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Р</a:t>
                      </a: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езультат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Гимназия №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32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ПФО «Детский спорт» (баскетбол дев.)</a:t>
                      </a:r>
                      <a:endParaRPr kumimoji="0" lang="en-US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Первенство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РТ по мини-футболу (юн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.)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 место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 место</a:t>
                      </a: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Гимназия №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 </a:t>
                      </a: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Финал первенства РТ по шахматам</a:t>
                      </a: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 место</a:t>
                      </a: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Школа №31</a:t>
                      </a: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Президентские спортивные игры</a:t>
                      </a: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 место</a:t>
                      </a: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0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Школа №10</a:t>
                      </a: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Первенство РТ по лыжным гонкам</a:t>
                      </a: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 место</a:t>
                      </a: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0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Школа №7</a:t>
                      </a: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Первенство РТ по волейболу (дев.)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 место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26" marR="91426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4149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1981200" y="188640"/>
            <a:ext cx="8229600" cy="864096"/>
          </a:xfrm>
        </p:spPr>
        <p:txBody>
          <a:bodyPr/>
          <a:lstStyle/>
          <a:p>
            <a:pPr eaLnBrk="1" hangingPunct="1"/>
            <a:r>
              <a:rPr lang="ru-RU" altLang="ru-RU" sz="4000" b="1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Выполнение нормативов ГТО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00888061"/>
              </p:ext>
            </p:extLst>
          </p:nvPr>
        </p:nvGraphicFramePr>
        <p:xfrm>
          <a:off x="131675" y="1196752"/>
          <a:ext cx="11928651" cy="5400601"/>
        </p:xfrm>
        <a:graphic>
          <a:graphicData uri="http://schemas.openxmlformats.org/drawingml/2006/table">
            <a:tbl>
              <a:tblPr/>
              <a:tblGrid>
                <a:gridCol w="851757"/>
                <a:gridCol w="2160240"/>
                <a:gridCol w="1512168"/>
                <a:gridCol w="357883"/>
                <a:gridCol w="1586333"/>
                <a:gridCol w="337716"/>
                <a:gridCol w="1526203"/>
                <a:gridCol w="2114532"/>
                <a:gridCol w="1481819"/>
              </a:tblGrid>
              <a:tr h="578137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Допущены к выполнению нормативов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Справившиеся в полном объеме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Справились не в полном объеме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Освобож-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денные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Золотой уровень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Серебряный уровень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Бронзовый уровень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2859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2016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20161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(73,4%)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1934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4121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endParaRPr kumimoji="0" lang="ru-RU" altLang="ru-RU" sz="24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9242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endParaRPr kumimoji="0" lang="ru-RU" altLang="ru-RU" sz="24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4864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(24,2%)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7271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(26,6%)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28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качество - 75,8%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2859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2017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20846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(74,1%)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1895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5766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8187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4998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(24%)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7311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(25.9%)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7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качество - 76,0%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2859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</a:t>
                      </a:r>
                      <a:r>
                        <a:rPr kumimoji="0" lang="en-US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en-US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21011</a:t>
                      </a:r>
                      <a:endParaRPr kumimoji="0" lang="ru-RU" alt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(</a:t>
                      </a:r>
                      <a:r>
                        <a:rPr kumimoji="0" lang="en-US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74</a:t>
                      </a: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,</a:t>
                      </a:r>
                      <a:r>
                        <a:rPr kumimoji="0" lang="en-US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</a:t>
                      </a: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%)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  <a:r>
                        <a:rPr kumimoji="0" lang="en-US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738</a:t>
                      </a:r>
                      <a:endParaRPr kumimoji="0" lang="ru-RU" alt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</a:t>
                      </a:r>
                      <a:r>
                        <a:rPr kumimoji="0" lang="en-US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914</a:t>
                      </a:r>
                      <a:endParaRPr kumimoji="0" lang="ru-RU" alt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</a:t>
                      </a:r>
                      <a:r>
                        <a:rPr kumimoji="0" lang="en-US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253</a:t>
                      </a:r>
                      <a:endParaRPr kumimoji="0" lang="ru-RU" alt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en-US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5106</a:t>
                      </a:r>
                      <a:endParaRPr kumimoji="0" lang="ru-RU" alt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(24,</a:t>
                      </a:r>
                      <a:r>
                        <a:rPr kumimoji="0" lang="en-US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</a:t>
                      </a: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%)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en-US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7164</a:t>
                      </a:r>
                      <a:endParaRPr kumimoji="0" lang="ru-RU" alt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(</a:t>
                      </a:r>
                      <a:r>
                        <a:rPr kumimoji="0" lang="en-US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25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.</a:t>
                      </a:r>
                      <a:r>
                        <a:rPr kumimoji="0" lang="en-US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%)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57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качество - 7</a:t>
                      </a:r>
                      <a:r>
                        <a:rPr kumimoji="0" lang="en-US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,</a:t>
                      </a:r>
                      <a:r>
                        <a:rPr kumimoji="0" lang="en-US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%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8992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-1" y="413792"/>
            <a:ext cx="12191999" cy="1143000"/>
          </a:xfrm>
        </p:spPr>
        <p:txBody>
          <a:bodyPr/>
          <a:lstStyle/>
          <a:p>
            <a:pPr eaLnBrk="1" hangingPunct="1"/>
            <a: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Выполнение нормативов </a:t>
            </a:r>
            <a:r>
              <a:rPr lang="ru-RU" altLang="ru-RU" sz="3600" b="1" dirty="0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ГТО </a:t>
            </a:r>
            <a:r>
              <a:rPr lang="ru-RU" altLang="ru-RU" sz="3600" b="1" dirty="0" err="1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ССУЗы</a:t>
            </a:r>
            <a:r>
              <a:rPr lang="ru-RU" altLang="ru-RU" sz="3600" b="1" dirty="0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, ВУЗы</a:t>
            </a:r>
            <a:endParaRPr lang="ru-RU" altLang="ru-RU" sz="3600" b="1" dirty="0">
              <a:solidFill>
                <a:schemeClr val="accent2">
                  <a:lumMod val="75000"/>
                </a:schemeClr>
              </a:solidFill>
              <a:ea typeface="Times New Roman" charset="0"/>
              <a:cs typeface="Times New Roman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91955936"/>
              </p:ext>
            </p:extLst>
          </p:nvPr>
        </p:nvGraphicFramePr>
        <p:xfrm>
          <a:off x="263349" y="1628800"/>
          <a:ext cx="11665300" cy="4382418"/>
        </p:xfrm>
        <a:graphic>
          <a:graphicData uri="http://schemas.openxmlformats.org/drawingml/2006/table">
            <a:tbl>
              <a:tblPr/>
              <a:tblGrid>
                <a:gridCol w="1008113"/>
                <a:gridCol w="2232248"/>
                <a:gridCol w="1533905"/>
                <a:gridCol w="1850471"/>
                <a:gridCol w="1584176"/>
                <a:gridCol w="1790230"/>
                <a:gridCol w="1666157"/>
              </a:tblGrid>
              <a:tr h="810833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Допущены к выполнению нормативов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Справившиеся в полном объеме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Справились не в полном объеме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Освобож-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денные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4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Золотой уровень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Серебряный уровень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Бронзовый уровень</a:t>
                      </a: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9157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</a:t>
                      </a:r>
                      <a:r>
                        <a:rPr kumimoji="0" lang="en-US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4800 (67,5</a:t>
                      </a: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%)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     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en-US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351</a:t>
                      </a:r>
                      <a:endParaRPr kumimoji="0" lang="ru-RU" alt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785</a:t>
                      </a:r>
                      <a:endParaRPr kumimoji="0" lang="ru-RU" alt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1384</a:t>
                      </a:r>
                      <a:endParaRPr kumimoji="0" lang="ru-RU" alt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2280 (47,5%)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2314 (32,5%)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83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tabLst>
                          <a:tab pos="2152650" algn="l"/>
                        </a:tabLst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52650" algn="l"/>
                        </a:tabLst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Качество </a:t>
                      </a: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52,5%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4947" marR="649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3888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764704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Состояние здоровья детей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5673795"/>
              </p:ext>
            </p:extLst>
          </p:nvPr>
        </p:nvGraphicFramePr>
        <p:xfrm>
          <a:off x="527720" y="2420888"/>
          <a:ext cx="11136560" cy="310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44144"/>
                <a:gridCol w="2520279"/>
                <a:gridCol w="4272137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Всего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Освобожденные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Дошкольники</a:t>
                      </a:r>
                      <a:endParaRPr lang="ru-RU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18325</a:t>
                      </a:r>
                      <a:endParaRPr lang="ru-RU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5,9 %</a:t>
                      </a:r>
                      <a:endParaRPr lang="ru-RU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Школьники</a:t>
                      </a:r>
                      <a:endParaRPr lang="ru-RU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28175</a:t>
                      </a:r>
                      <a:endParaRPr lang="ru-RU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25,4 %</a:t>
                      </a:r>
                      <a:endParaRPr lang="ru-RU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Студенты профобразования</a:t>
                      </a:r>
                      <a:endParaRPr lang="ru-RU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7114</a:t>
                      </a:r>
                      <a:endParaRPr lang="ru-RU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32,5 %</a:t>
                      </a:r>
                      <a:endParaRPr lang="ru-RU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11153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Заголовок 5"/>
          <p:cNvSpPr>
            <a:spLocks noGrp="1"/>
          </p:cNvSpPr>
          <p:nvPr>
            <p:ph type="title"/>
          </p:nvPr>
        </p:nvSpPr>
        <p:spPr>
          <a:xfrm>
            <a:off x="1774825" y="260648"/>
            <a:ext cx="8642350" cy="733425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Times New Roman" charset="0"/>
                <a:cs typeface="Times New Roman" charset="0"/>
              </a:rPr>
              <a:t>Образовательные организации</a:t>
            </a:r>
            <a:b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Times New Roman" charset="0"/>
                <a:cs typeface="Times New Roman" charset="0"/>
              </a:rPr>
            </a:br>
            <a: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Times New Roman" charset="0"/>
                <a:cs typeface="Times New Roman" charset="0"/>
              </a:rPr>
              <a:t>в 2018/2019 учебном году</a:t>
            </a: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7126295"/>
              </p:ext>
            </p:extLst>
          </p:nvPr>
        </p:nvGraphicFramePr>
        <p:xfrm>
          <a:off x="191344" y="1700808"/>
          <a:ext cx="11809312" cy="4680520"/>
        </p:xfrm>
        <a:graphic>
          <a:graphicData uri="http://schemas.openxmlformats.org/drawingml/2006/table">
            <a:tbl>
              <a:tblPr/>
              <a:tblGrid>
                <a:gridCol w="4968552"/>
                <a:gridCol w="1411628"/>
                <a:gridCol w="1238664"/>
                <a:gridCol w="2286281"/>
                <a:gridCol w="1904187"/>
              </a:tblGrid>
              <a:tr h="13546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Вид учреждения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Всего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Г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ород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ело 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пгт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. Камские Поляны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Изменение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2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Школы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60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41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19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+1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62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Учреждения дополнительного образования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78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Учреждения среднего профессионального образования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46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Учреждения высшего образования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</a:t>
                      </a:r>
                    </a:p>
                  </a:txBody>
                  <a:tcPr marL="91447" marR="91447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64095"/>
            <a:ext cx="109728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Охват горячим питанием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48358230"/>
              </p:ext>
            </p:extLst>
          </p:nvPr>
        </p:nvGraphicFramePr>
        <p:xfrm>
          <a:off x="695400" y="2248271"/>
          <a:ext cx="10242375" cy="34129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52528"/>
                <a:gridCol w="2808312"/>
                <a:gridCol w="2681535"/>
              </a:tblGrid>
              <a:tr h="1137659"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+mj-lt"/>
                        </a:rPr>
                        <a:t>2016-2017</a:t>
                      </a:r>
                      <a:endParaRPr lang="ru-RU" sz="32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+mj-lt"/>
                        </a:rPr>
                        <a:t>2017-2018</a:t>
                      </a:r>
                      <a:endParaRPr lang="ru-RU" sz="3200" b="1" dirty="0">
                        <a:latin typeface="+mj-lt"/>
                      </a:endParaRPr>
                    </a:p>
                  </a:txBody>
                  <a:tcPr anchor="ctr"/>
                </a:tc>
              </a:tr>
              <a:tr h="1137659"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latin typeface="+mj-lt"/>
                        </a:rPr>
                        <a:t>Нижнекамский муниципальный</a:t>
                      </a:r>
                      <a:r>
                        <a:rPr lang="ru-RU" sz="3200" b="0" baseline="0" dirty="0" smtClean="0">
                          <a:latin typeface="+mj-lt"/>
                        </a:rPr>
                        <a:t> район</a:t>
                      </a:r>
                      <a:endParaRPr lang="ru-RU" sz="3200" b="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2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96 %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2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98,2 %</a:t>
                      </a:r>
                    </a:p>
                  </a:txBody>
                  <a:tcPr anchor="ctr"/>
                </a:tc>
              </a:tr>
              <a:tr h="1137659"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latin typeface="+mj-lt"/>
                        </a:rPr>
                        <a:t>Республика Татарстан</a:t>
                      </a:r>
                      <a:endParaRPr lang="ru-RU" sz="3200" b="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2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95,5 %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2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96 %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xfrm>
            <a:off x="-20737" y="620688"/>
            <a:ext cx="12192000" cy="792088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Изменения в меню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36163720"/>
              </p:ext>
            </p:extLst>
          </p:nvPr>
        </p:nvGraphicFramePr>
        <p:xfrm>
          <a:off x="803411" y="2276872"/>
          <a:ext cx="10585178" cy="39361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23527"/>
                <a:gridCol w="3528392"/>
                <a:gridCol w="4133259"/>
              </a:tblGrid>
              <a:tr h="632463"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+mj-lt"/>
                        </a:rPr>
                        <a:t>Было</a:t>
                      </a:r>
                      <a:endParaRPr lang="ru-RU" sz="3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+mj-lt"/>
                        </a:rPr>
                        <a:t>Стало</a:t>
                      </a:r>
                      <a:endParaRPr lang="ru-RU" sz="3200" b="1" dirty="0">
                        <a:latin typeface="+mj-lt"/>
                      </a:endParaRPr>
                    </a:p>
                  </a:txBody>
                  <a:tcPr/>
                </a:tc>
              </a:tr>
              <a:tr h="63246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+mj-lt"/>
                        </a:rPr>
                        <a:t>Фрукты</a:t>
                      </a:r>
                      <a:endParaRPr lang="ru-RU" sz="3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+mj-lt"/>
                        </a:rPr>
                        <a:t>-</a:t>
                      </a:r>
                      <a:endParaRPr lang="ru-RU" sz="3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000" algn="ctr">
                        <a:spcBef>
                          <a:spcPts val="0"/>
                        </a:spcBef>
                      </a:pPr>
                      <a:r>
                        <a:rPr lang="ru-RU" sz="3200" dirty="0" smtClean="0">
                          <a:latin typeface="+mj-lt"/>
                        </a:rPr>
                        <a:t>5 видов</a:t>
                      </a:r>
                      <a:endParaRPr lang="ru-RU" sz="3200" dirty="0">
                        <a:latin typeface="+mj-lt"/>
                      </a:endParaRPr>
                    </a:p>
                  </a:txBody>
                  <a:tcPr anchor="ctr"/>
                </a:tc>
              </a:tr>
              <a:tr h="63246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+mj-lt"/>
                        </a:rPr>
                        <a:t>Рыба</a:t>
                      </a:r>
                      <a:endParaRPr lang="ru-RU" sz="3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+mj-lt"/>
                        </a:rPr>
                        <a:t>1 вид</a:t>
                      </a:r>
                      <a:endParaRPr lang="ru-RU" sz="3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000" algn="ctr">
                        <a:spcBef>
                          <a:spcPts val="0"/>
                        </a:spcBef>
                      </a:pPr>
                      <a:r>
                        <a:rPr lang="ru-RU" sz="3200" dirty="0" smtClean="0">
                          <a:latin typeface="+mj-lt"/>
                        </a:rPr>
                        <a:t>4 вида</a:t>
                      </a:r>
                      <a:endParaRPr lang="ru-RU" sz="3200" dirty="0">
                        <a:latin typeface="+mj-lt"/>
                      </a:endParaRPr>
                    </a:p>
                  </a:txBody>
                  <a:tcPr anchor="ctr"/>
                </a:tc>
              </a:tr>
              <a:tr h="77380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+mj-lt"/>
                        </a:rPr>
                        <a:t>Мясо и птица</a:t>
                      </a:r>
                      <a:endParaRPr lang="ru-RU" sz="3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+mj-lt"/>
                        </a:rPr>
                        <a:t>2 вида</a:t>
                      </a:r>
                      <a:endParaRPr lang="ru-RU" sz="3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000" algn="ctr">
                        <a:spcBef>
                          <a:spcPts val="0"/>
                        </a:spcBef>
                      </a:pPr>
                      <a:r>
                        <a:rPr lang="ru-RU" sz="3200" dirty="0" smtClean="0">
                          <a:latin typeface="+mj-lt"/>
                        </a:rPr>
                        <a:t>6 видов</a:t>
                      </a:r>
                      <a:endParaRPr lang="ru-RU" sz="3200" dirty="0">
                        <a:latin typeface="+mj-lt"/>
                      </a:endParaRPr>
                    </a:p>
                  </a:txBody>
                  <a:tcPr anchor="ctr"/>
                </a:tc>
              </a:tr>
              <a:tr h="63246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+mj-lt"/>
                        </a:rPr>
                        <a:t>Овощи</a:t>
                      </a:r>
                      <a:endParaRPr lang="ru-RU" sz="3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+mj-lt"/>
                        </a:rPr>
                        <a:t>4 вида</a:t>
                      </a:r>
                      <a:endParaRPr lang="ru-RU" sz="3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000" algn="ctr">
                        <a:spcBef>
                          <a:spcPts val="0"/>
                        </a:spcBef>
                      </a:pPr>
                      <a:r>
                        <a:rPr lang="ru-RU" sz="3200" dirty="0" smtClean="0">
                          <a:latin typeface="+mj-lt"/>
                        </a:rPr>
                        <a:t>7 видов</a:t>
                      </a:r>
                      <a:endParaRPr lang="ru-RU" sz="3200" dirty="0">
                        <a:latin typeface="+mj-lt"/>
                      </a:endParaRPr>
                    </a:p>
                  </a:txBody>
                  <a:tcPr anchor="ctr"/>
                </a:tc>
              </a:tr>
              <a:tr h="63246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+mj-lt"/>
                        </a:rPr>
                        <a:t>Напитки</a:t>
                      </a:r>
                      <a:endParaRPr lang="ru-RU" sz="3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+mj-lt"/>
                        </a:rPr>
                        <a:t>1 вид</a:t>
                      </a:r>
                      <a:endParaRPr lang="ru-RU" sz="3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000" algn="ctr">
                        <a:spcBef>
                          <a:spcPts val="0"/>
                        </a:spcBef>
                      </a:pPr>
                      <a:r>
                        <a:rPr lang="ru-RU" sz="3200" dirty="0" smtClean="0">
                          <a:latin typeface="+mj-lt"/>
                        </a:rPr>
                        <a:t>2 вида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856663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23965987"/>
              </p:ext>
            </p:extLst>
          </p:nvPr>
        </p:nvGraphicFramePr>
        <p:xfrm>
          <a:off x="551384" y="1235160"/>
          <a:ext cx="11017222" cy="5218176"/>
        </p:xfrm>
        <a:graphic>
          <a:graphicData uri="http://schemas.openxmlformats.org/drawingml/2006/table">
            <a:tbl>
              <a:tblPr/>
              <a:tblGrid>
                <a:gridCol w="5184576"/>
                <a:gridCol w="3168352"/>
                <a:gridCol w="2664294"/>
              </a:tblGrid>
              <a:tr h="2569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Возрастная группа</a:t>
                      </a: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indent="-571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Стоимость питания в день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(руб.)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indent="-571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В том числе дотация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952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в городских школах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3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Старшие 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 одноразовое питание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(12 - 18 лет)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0" indent="-571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60</a:t>
                      </a: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0" indent="-571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20,6</a:t>
                      </a: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5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Младшие 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одноразовое питание </a:t>
                      </a:r>
                      <a:endParaRPr lang="ru-RU" sz="2400" b="0" dirty="0" smtClean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(7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- 11 лет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)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indent="-571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55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indent="-571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20,6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3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Младшие 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двухразовое питание </a:t>
                      </a:r>
                      <a:endParaRPr lang="ru-RU" sz="2400" b="0" dirty="0" smtClean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(7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- 11 лет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)</a:t>
                      </a: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80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20,6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38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в сельских школах</a:t>
                      </a: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3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Одноразовое питание </a:t>
                      </a:r>
                      <a:endParaRPr lang="ru-RU" sz="2400" b="0" dirty="0" smtClean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(7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- 18 лет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)</a:t>
                      </a: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indent="-571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43,80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indent="-571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20,6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3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Двухразовое питание </a:t>
                      </a:r>
                      <a:endParaRPr lang="ru-RU" sz="2400" b="0" dirty="0" smtClean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(7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- 11 лет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)</a:t>
                      </a: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68,80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20,6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5075" marR="650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42"/>
          <p:cNvSpPr>
            <a:spLocks/>
          </p:cNvSpPr>
          <p:nvPr/>
        </p:nvSpPr>
        <p:spPr bwMode="auto">
          <a:xfrm>
            <a:off x="1" y="299056"/>
            <a:ext cx="12192000" cy="428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Стоимость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питания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+mj-lt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837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93876721"/>
              </p:ext>
            </p:extLst>
          </p:nvPr>
        </p:nvGraphicFramePr>
        <p:xfrm>
          <a:off x="803412" y="1268760"/>
          <a:ext cx="10585176" cy="520686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812868"/>
                <a:gridCol w="2772308"/>
              </a:tblGrid>
              <a:tr h="11255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Категория</a:t>
                      </a:r>
                      <a:endParaRPr lang="ru-RU" sz="2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25" marR="9525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Количество</a:t>
                      </a:r>
                      <a:endParaRPr lang="ru-RU" sz="2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25" marR="9525" marT="12700" marB="0" anchor="ctr"/>
                </a:tc>
              </a:tr>
              <a:tr h="5676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Дети-сироты</a:t>
                      </a:r>
                      <a:endParaRPr lang="ru-RU" sz="2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25" marR="9525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2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79</a:t>
                      </a:r>
                      <a:endParaRPr lang="fi-FI" sz="2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25" marR="9525" marT="12700" marB="0" anchor="ctr"/>
                </a:tc>
              </a:tr>
              <a:tr h="5676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Дети-инвалиды</a:t>
                      </a:r>
                      <a:endParaRPr lang="ru-RU" sz="2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25" marR="9525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197</a:t>
                      </a:r>
                      <a:endParaRPr lang="cs-CZ" sz="2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25" marR="9525" marT="12700" marB="0" anchor="ctr"/>
                </a:tc>
              </a:tr>
              <a:tr h="5558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Дети </a:t>
                      </a:r>
                      <a:r>
                        <a:rPr lang="ru-RU" sz="28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из семей ликвидаторов аварии на Чернобыльской АЭС</a:t>
                      </a:r>
                      <a:endParaRPr lang="ru-RU" sz="2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25" marR="9525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28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12</a:t>
                      </a:r>
                      <a:endParaRPr lang="is-IS" sz="2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25" marR="9525" marT="12700" marB="0" anchor="ctr"/>
                </a:tc>
              </a:tr>
              <a:tr h="944727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Дети</a:t>
                      </a:r>
                      <a:r>
                        <a:rPr lang="ru-RU" sz="2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 из многодетных семей с 4-мя и более детьми</a:t>
                      </a:r>
                    </a:p>
                  </a:txBody>
                  <a:tcPr marL="9525" marR="9525" marT="1270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897</a:t>
                      </a:r>
                    </a:p>
                  </a:txBody>
                  <a:tcPr marL="9525" marR="9525" marT="12700" marB="0" anchor="ctr"/>
                </a:tc>
              </a:tr>
              <a:tr h="5676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Дети из малообеспеченных семей</a:t>
                      </a:r>
                      <a:endParaRPr lang="ru-RU" sz="2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25" marR="9525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  <a:r>
                        <a:rPr lang="ru-RU" sz="28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en-US" sz="28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534</a:t>
                      </a:r>
                      <a:endParaRPr lang="cs-CZ" sz="2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25" marR="9525" marT="12700" marB="0" anchor="ctr"/>
                </a:tc>
              </a:tr>
              <a:tr h="5676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ИТОГО</a:t>
                      </a:r>
                      <a:endParaRPr lang="ru-RU" sz="2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25" marR="9525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2 719</a:t>
                      </a:r>
                      <a:endParaRPr lang="is-IS" sz="2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525" marR="9525" marT="12700" marB="0" anchor="ctr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18864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Льготное питание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+mj-lt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619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-3821" y="683920"/>
            <a:ext cx="12192000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Times New Roman" charset="0"/>
                <a:cs typeface="Times New Roman" charset="0"/>
              </a:rPr>
              <a:t>Обеспеченность оборудованием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Times New Roman" charset="0"/>
              <a:cs typeface="Times New Roman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00379597"/>
              </p:ext>
            </p:extLst>
          </p:nvPr>
        </p:nvGraphicFramePr>
        <p:xfrm>
          <a:off x="511560" y="2268096"/>
          <a:ext cx="11161239" cy="3537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4616"/>
                <a:gridCol w="2772308"/>
                <a:gridCol w="2844315"/>
              </a:tblGrid>
              <a:tr h="864096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latin typeface="+mj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 charset="0"/>
                          <a:cs typeface="Times New Roman" charset="0"/>
                        </a:rPr>
                        <a:t>Было, %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j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 charset="0"/>
                          <a:cs typeface="Times New Roman" charset="0"/>
                        </a:rPr>
                        <a:t>Стало, %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j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j-lt"/>
                        </a:rPr>
                        <a:t>Кухонный инвентарь и оборудование</a:t>
                      </a:r>
                      <a:endParaRPr lang="ru-RU" sz="28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j-lt"/>
                          <a:ea typeface="Times New Roman" charset="0"/>
                          <a:cs typeface="Times New Roman" charset="0"/>
                        </a:rPr>
                        <a:t>50</a:t>
                      </a:r>
                      <a:endParaRPr lang="ru-RU" sz="2800" dirty="0">
                        <a:solidFill>
                          <a:schemeClr val="tx1"/>
                        </a:solidFill>
                        <a:latin typeface="+mj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j-lt"/>
                          <a:ea typeface="Times New Roman" charset="0"/>
                          <a:cs typeface="Times New Roman" charset="0"/>
                        </a:rPr>
                        <a:t>80</a:t>
                      </a:r>
                      <a:endParaRPr lang="ru-RU" sz="2800" dirty="0">
                        <a:solidFill>
                          <a:schemeClr val="tx1"/>
                        </a:solidFill>
                        <a:latin typeface="+mj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j-lt"/>
                        </a:rPr>
                        <a:t>Тепловое оборудование</a:t>
                      </a:r>
                      <a:endParaRPr lang="ru-RU" sz="28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j-lt"/>
                          <a:ea typeface="Times New Roman" charset="0"/>
                          <a:cs typeface="Times New Roman" charset="0"/>
                        </a:rPr>
                        <a:t>40</a:t>
                      </a:r>
                      <a:endParaRPr lang="ru-RU" sz="2800" dirty="0">
                        <a:solidFill>
                          <a:schemeClr val="tx1"/>
                        </a:solidFill>
                        <a:latin typeface="+mj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j-lt"/>
                          <a:ea typeface="Times New Roman" charset="0"/>
                          <a:cs typeface="Times New Roman" charset="0"/>
                        </a:rPr>
                        <a:t>60</a:t>
                      </a:r>
                      <a:endParaRPr lang="ru-RU" sz="2800" dirty="0">
                        <a:solidFill>
                          <a:schemeClr val="tx1"/>
                        </a:solidFill>
                        <a:latin typeface="+mj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j-lt"/>
                        </a:rPr>
                        <a:t>Холодильное оборудование</a:t>
                      </a:r>
                      <a:endParaRPr lang="ru-RU" sz="28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j-lt"/>
                          <a:ea typeface="Times New Roman" charset="0"/>
                          <a:cs typeface="Times New Roman" charset="0"/>
                        </a:rPr>
                        <a:t>70</a:t>
                      </a:r>
                      <a:endParaRPr lang="ru-RU" sz="2800" dirty="0">
                        <a:solidFill>
                          <a:schemeClr val="tx1"/>
                        </a:solidFill>
                        <a:latin typeface="+mj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j-lt"/>
                          <a:ea typeface="Times New Roman" charset="0"/>
                          <a:cs typeface="Times New Roman" charset="0"/>
                        </a:rPr>
                        <a:t>90</a:t>
                      </a:r>
                      <a:endParaRPr lang="ru-RU" sz="2800" dirty="0">
                        <a:solidFill>
                          <a:schemeClr val="tx1"/>
                        </a:solidFill>
                        <a:latin typeface="+mj-lt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38031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75711817"/>
              </p:ext>
            </p:extLst>
          </p:nvPr>
        </p:nvGraphicFramePr>
        <p:xfrm>
          <a:off x="220134" y="2348880"/>
          <a:ext cx="11751732" cy="3600399"/>
        </p:xfrm>
        <a:graphic>
          <a:graphicData uri="http://schemas.openxmlformats.org/drawingml/2006/table">
            <a:tbl>
              <a:tblPr/>
              <a:tblGrid>
                <a:gridCol w="5299803"/>
                <a:gridCol w="2534685"/>
                <a:gridCol w="3917244"/>
              </a:tblGrid>
              <a:tr h="78418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Наименование должности 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Было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Стало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2542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Повар-бригадир</a:t>
                      </a:r>
                      <a:endParaRPr lang="ru-RU" sz="280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15 515</a:t>
                      </a:r>
                      <a:endParaRPr lang="ru-RU" sz="280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от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17 693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до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25 843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683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Повар</a:t>
                      </a:r>
                      <a:endParaRPr lang="ru-RU" sz="2800" dirty="0" smtClean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11 458</a:t>
                      </a:r>
                      <a:endParaRPr lang="ru-RU" sz="280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от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15 998 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до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16 594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683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Кухонный работник</a:t>
                      </a:r>
                      <a:endParaRPr lang="ru-RU" sz="2800" dirty="0" smtClean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9 487</a:t>
                      </a:r>
                      <a:endParaRPr lang="ru-RU" sz="280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от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10 029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до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11 646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5198" y="844429"/>
            <a:ext cx="12192000" cy="710792"/>
          </a:xfrm>
        </p:spPr>
        <p:txBody>
          <a:bodyPr/>
          <a:lstStyle/>
          <a:p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Заработная плата работников столовой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674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69776"/>
            <a:ext cx="109728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Задачи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55440" y="1333228"/>
            <a:ext cx="10972800" cy="5544616"/>
          </a:xfrm>
        </p:spPr>
        <p:txBody>
          <a:bodyPr/>
          <a:lstStyle/>
          <a:p>
            <a:r>
              <a:rPr lang="ru-RU" sz="3600" dirty="0" smtClean="0">
                <a:latin typeface="+mj-lt"/>
              </a:rPr>
              <a:t>продолжить мониторинг достижений ;</a:t>
            </a:r>
          </a:p>
          <a:p>
            <a:r>
              <a:rPr lang="ru-RU" sz="3600" dirty="0" smtClean="0">
                <a:latin typeface="+mj-lt"/>
              </a:rPr>
              <a:t>повысить эффективность деятельности психолого-педагогических служб;</a:t>
            </a:r>
          </a:p>
          <a:p>
            <a:r>
              <a:rPr lang="ru-RU" sz="3600" dirty="0" smtClean="0">
                <a:latin typeface="+mj-lt"/>
              </a:rPr>
              <a:t>обеспечить максимальный охват участников в спортивно-массовых и оздоровительных мероприятиях;</a:t>
            </a:r>
          </a:p>
          <a:p>
            <a:r>
              <a:rPr lang="ru-RU" sz="3600" dirty="0" smtClean="0">
                <a:latin typeface="+mj-lt"/>
              </a:rPr>
              <a:t>активизировать деятельность родительских общественных объединений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36387189"/>
              </p:ext>
            </p:extLst>
          </p:nvPr>
        </p:nvGraphicFramePr>
        <p:xfrm>
          <a:off x="383663" y="2276872"/>
          <a:ext cx="11424674" cy="3534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2099"/>
                <a:gridCol w="2187093"/>
                <a:gridCol w="2077741"/>
                <a:gridCol w="2077741"/>
              </a:tblGrid>
              <a:tr h="92726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Участники программы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2015-2016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2016-2017</a:t>
                      </a: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2017-2018</a:t>
                      </a: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97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Количество  школьников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1 421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2 953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3 370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8401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По курсу «Мир профессий Нижнекамска» - 8 класс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1 321 (52,7%)</a:t>
                      </a: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1 501 (62,1%)</a:t>
                      </a: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1 745 (70,4%)</a:t>
                      </a: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2112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По курсу «Введение в профессию» - 9 класс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100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(4,2%)</a:t>
                      </a: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1 452 (62,9%)</a:t>
                      </a: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1 615 (66,9%)</a:t>
                      </a:r>
                    </a:p>
                  </a:txBody>
                  <a:tcPr marL="121908" marR="121908" marT="45732" marB="457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190" name="Заголовок 2"/>
          <p:cNvSpPr>
            <a:spLocks noGrp="1"/>
          </p:cNvSpPr>
          <p:nvPr>
            <p:ph type="title"/>
          </p:nvPr>
        </p:nvSpPr>
        <p:spPr>
          <a:xfrm>
            <a:off x="0" y="404664"/>
            <a:ext cx="12192000" cy="1722535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Муниципальная программа </a:t>
            </a:r>
            <a:b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профессиональной ориентации </a:t>
            </a:r>
            <a:r>
              <a:rPr lang="ru-RU" altLang="ru-RU" sz="3600" b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школьников</a:t>
            </a:r>
            <a:endParaRPr lang="ru-RU" alt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531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16832"/>
            <a:ext cx="10972800" cy="1143000"/>
          </a:xfrm>
        </p:spPr>
        <p:txBody>
          <a:bodyPr/>
          <a:lstStyle/>
          <a:p>
            <a:r>
              <a:rPr lang="ru-RU" sz="7200" b="1" dirty="0" smtClean="0">
                <a:solidFill>
                  <a:schemeClr val="accent2">
                    <a:lumMod val="75000"/>
                  </a:schemeClr>
                </a:solidFill>
              </a:rPr>
              <a:t>Профессиональное образование</a:t>
            </a:r>
            <a:endParaRPr lang="ru-RU" sz="7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8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0" y="44624"/>
            <a:ext cx="12192000" cy="1354213"/>
          </a:xfrm>
          <a:prstGeom prst="rect">
            <a:avLst/>
          </a:prstGeom>
          <a:noFill/>
          <a:ln>
            <a:noFill/>
          </a:ln>
          <a:extLst/>
        </p:spPr>
        <p:txBody>
          <a:bodyPr lIns="121917" tIns="60958" rIns="121917" bIns="6095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Учреждения среднего</a:t>
            </a:r>
          </a:p>
          <a:p>
            <a:pPr algn="ctr" eaLnBrk="1" hangingPunct="1"/>
            <a:r>
              <a:rPr lang="ru-RU" altLang="ru-RU" sz="40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профессионального образования</a:t>
            </a:r>
            <a:endParaRPr lang="ru-RU" altLang="ru-RU" sz="40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139" name="TextBox 80"/>
          <p:cNvSpPr txBox="1">
            <a:spLocks noChangeArrowheads="1"/>
          </p:cNvSpPr>
          <p:nvPr/>
        </p:nvSpPr>
        <p:spPr bwMode="auto">
          <a:xfrm>
            <a:off x="1113432" y="1570873"/>
            <a:ext cx="455261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latin typeface="+mj-lt"/>
              </a:rPr>
              <a:t>1. Колледж нефтехимии </a:t>
            </a:r>
            <a:r>
              <a:rPr lang="ru-RU" altLang="ru-RU" sz="2400" b="1" dirty="0">
                <a:latin typeface="+mj-lt"/>
              </a:rPr>
              <a:t>и нефтепереработки </a:t>
            </a:r>
          </a:p>
          <a:p>
            <a:pPr eaLnBrk="1" hangingPunct="1"/>
            <a:r>
              <a:rPr lang="ru-RU" altLang="ru-RU" sz="2400" b="1" dirty="0">
                <a:latin typeface="+mj-lt"/>
              </a:rPr>
              <a:t>им. </a:t>
            </a:r>
            <a:r>
              <a:rPr lang="ru-RU" altLang="ru-RU" sz="2400" b="1" dirty="0" smtClean="0">
                <a:latin typeface="+mj-lt"/>
              </a:rPr>
              <a:t>Н.В</a:t>
            </a:r>
            <a:r>
              <a:rPr lang="ru-RU" altLang="ru-RU" sz="2400" b="1" dirty="0">
                <a:latin typeface="+mj-lt"/>
              </a:rPr>
              <a:t>. </a:t>
            </a:r>
            <a:r>
              <a:rPr lang="ru-RU" altLang="ru-RU" sz="2400" b="1" dirty="0" err="1" smtClean="0">
                <a:latin typeface="+mj-lt"/>
              </a:rPr>
              <a:t>Лемаева</a:t>
            </a:r>
            <a:endParaRPr lang="ru-RU" altLang="ru-RU" sz="2400" b="1" dirty="0">
              <a:latin typeface="+mj-lt"/>
            </a:endParaRPr>
          </a:p>
          <a:p>
            <a:pPr eaLnBrk="1" hangingPunct="1"/>
            <a:r>
              <a:rPr lang="ru-RU" altLang="ru-RU" sz="2400" b="1" dirty="0" smtClean="0">
                <a:latin typeface="+mj-lt"/>
              </a:rPr>
              <a:t>(Ресурсный центр)</a:t>
            </a:r>
            <a:endParaRPr lang="en-US" altLang="ru-RU" sz="2400" b="1" dirty="0">
              <a:latin typeface="+mj-lt"/>
            </a:endParaRPr>
          </a:p>
        </p:txBody>
      </p:sp>
      <p:sp>
        <p:nvSpPr>
          <p:cNvPr id="5140" name="TextBox 82"/>
          <p:cNvSpPr txBox="1">
            <a:spLocks noChangeArrowheads="1"/>
          </p:cNvSpPr>
          <p:nvPr/>
        </p:nvSpPr>
        <p:spPr bwMode="auto">
          <a:xfrm>
            <a:off x="6968881" y="2971897"/>
            <a:ext cx="455329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latin typeface="+mj-lt"/>
              </a:rPr>
              <a:t>4. Нижнекамский </a:t>
            </a:r>
            <a:endParaRPr lang="ru-RU" altLang="ru-RU" sz="2400" b="1" dirty="0">
              <a:latin typeface="+mj-lt"/>
            </a:endParaRPr>
          </a:p>
          <a:p>
            <a:pPr eaLnBrk="1" hangingPunct="1"/>
            <a:r>
              <a:rPr lang="ru-RU" altLang="ru-RU" sz="2400" b="1" dirty="0">
                <a:latin typeface="+mj-lt"/>
              </a:rPr>
              <a:t>агропромышленный </a:t>
            </a:r>
            <a:r>
              <a:rPr lang="ru-RU" altLang="ru-RU" sz="2400" b="1" dirty="0" smtClean="0">
                <a:latin typeface="+mj-lt"/>
              </a:rPr>
              <a:t>колледж</a:t>
            </a:r>
            <a:endParaRPr lang="en-US" altLang="ru-RU" sz="2400" b="1" dirty="0">
              <a:latin typeface="+mj-lt"/>
            </a:endParaRPr>
          </a:p>
        </p:txBody>
      </p:sp>
      <p:sp>
        <p:nvSpPr>
          <p:cNvPr id="5141" name="TextBox 83"/>
          <p:cNvSpPr txBox="1">
            <a:spLocks noChangeArrowheads="1"/>
          </p:cNvSpPr>
          <p:nvPr/>
        </p:nvSpPr>
        <p:spPr bwMode="auto">
          <a:xfrm>
            <a:off x="1113431" y="3156562"/>
            <a:ext cx="4410267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latin typeface="+mj-lt"/>
              </a:rPr>
              <a:t>3. Нижнекамский </a:t>
            </a:r>
            <a:endParaRPr lang="ru-RU" altLang="ru-RU" sz="2400" b="1" dirty="0">
              <a:latin typeface="+mj-lt"/>
            </a:endParaRPr>
          </a:p>
          <a:p>
            <a:pPr eaLnBrk="1" hangingPunct="1"/>
            <a:r>
              <a:rPr lang="ru-RU" altLang="ru-RU" sz="2400" b="1" dirty="0">
                <a:latin typeface="+mj-lt"/>
              </a:rPr>
              <a:t>политехнический колледж </a:t>
            </a:r>
          </a:p>
          <a:p>
            <a:pPr eaLnBrk="1" hangingPunct="1"/>
            <a:r>
              <a:rPr lang="ru-RU" altLang="ru-RU" sz="2400" b="1" dirty="0">
                <a:latin typeface="+mj-lt"/>
              </a:rPr>
              <a:t>имени Е.Н. </a:t>
            </a:r>
            <a:r>
              <a:rPr lang="ru-RU" altLang="ru-RU" sz="2400" b="1" dirty="0" smtClean="0">
                <a:latin typeface="+mj-lt"/>
              </a:rPr>
              <a:t>Королёва</a:t>
            </a:r>
            <a:endParaRPr lang="en-US" altLang="ru-RU" sz="2400" b="1" dirty="0">
              <a:latin typeface="+mj-lt"/>
            </a:endParaRPr>
          </a:p>
        </p:txBody>
      </p:sp>
      <p:sp>
        <p:nvSpPr>
          <p:cNvPr id="5142" name="TextBox 84"/>
          <p:cNvSpPr txBox="1">
            <a:spLocks noChangeArrowheads="1"/>
          </p:cNvSpPr>
          <p:nvPr/>
        </p:nvSpPr>
        <p:spPr bwMode="auto">
          <a:xfrm>
            <a:off x="6968881" y="1556792"/>
            <a:ext cx="413055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latin typeface="+mj-lt"/>
              </a:rPr>
              <a:t>2. Нижнекамский </a:t>
            </a:r>
            <a:endParaRPr lang="ru-RU" altLang="ru-RU" sz="2400" b="1" dirty="0">
              <a:latin typeface="+mj-lt"/>
            </a:endParaRPr>
          </a:p>
          <a:p>
            <a:pPr eaLnBrk="1" hangingPunct="1"/>
            <a:r>
              <a:rPr lang="ru-RU" altLang="ru-RU" sz="2400" b="1" dirty="0">
                <a:latin typeface="+mj-lt"/>
              </a:rPr>
              <a:t>индустриальный </a:t>
            </a:r>
            <a:r>
              <a:rPr lang="ru-RU" altLang="ru-RU" sz="2400" b="1" dirty="0" smtClean="0">
                <a:latin typeface="+mj-lt"/>
              </a:rPr>
              <a:t>техникум</a:t>
            </a:r>
          </a:p>
          <a:p>
            <a:pPr eaLnBrk="1" hangingPunct="1"/>
            <a:r>
              <a:rPr lang="ru-RU" altLang="ru-RU" sz="2400" b="1" dirty="0" smtClean="0">
                <a:latin typeface="+mj-lt"/>
              </a:rPr>
              <a:t>(Ресурсный центр)</a:t>
            </a:r>
            <a:endParaRPr lang="en-US" altLang="ru-RU" sz="2400" b="1" dirty="0">
              <a:latin typeface="+mj-lt"/>
            </a:endParaRPr>
          </a:p>
        </p:txBody>
      </p:sp>
      <p:sp>
        <p:nvSpPr>
          <p:cNvPr id="5143" name="TextBox 85"/>
          <p:cNvSpPr txBox="1">
            <a:spLocks noChangeArrowheads="1"/>
          </p:cNvSpPr>
          <p:nvPr/>
        </p:nvSpPr>
        <p:spPr bwMode="auto">
          <a:xfrm>
            <a:off x="1113431" y="4480475"/>
            <a:ext cx="491826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latin typeface="+mj-lt"/>
              </a:rPr>
              <a:t>5. Нижнекамский многопрофильный колледж</a:t>
            </a:r>
            <a:endParaRPr lang="en-US" altLang="ru-RU" sz="2400" b="1" dirty="0">
              <a:latin typeface="+mj-lt"/>
            </a:endParaRPr>
          </a:p>
        </p:txBody>
      </p:sp>
      <p:sp>
        <p:nvSpPr>
          <p:cNvPr id="5144" name="TextBox 86"/>
          <p:cNvSpPr txBox="1">
            <a:spLocks noChangeArrowheads="1"/>
          </p:cNvSpPr>
          <p:nvPr/>
        </p:nvSpPr>
        <p:spPr bwMode="auto">
          <a:xfrm>
            <a:off x="1113431" y="5543417"/>
            <a:ext cx="343914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latin typeface="+mj-lt"/>
              </a:rPr>
              <a:t>7. Нижнекамский </a:t>
            </a:r>
            <a:endParaRPr lang="ru-RU" altLang="ru-RU" sz="2400" b="1" dirty="0">
              <a:latin typeface="+mj-lt"/>
            </a:endParaRPr>
          </a:p>
          <a:p>
            <a:pPr eaLnBrk="1" hangingPunct="1"/>
            <a:r>
              <a:rPr lang="ru-RU" altLang="ru-RU" sz="2400" b="1" dirty="0">
                <a:latin typeface="+mj-lt"/>
              </a:rPr>
              <a:t>медицинский </a:t>
            </a:r>
            <a:r>
              <a:rPr lang="ru-RU" altLang="ru-RU" sz="2400" b="1" dirty="0" smtClean="0">
                <a:latin typeface="+mj-lt"/>
              </a:rPr>
              <a:t>колледж</a:t>
            </a:r>
            <a:endParaRPr lang="en-US" altLang="ru-RU" sz="2400" b="1" dirty="0">
              <a:latin typeface="+mj-lt"/>
            </a:endParaRPr>
          </a:p>
        </p:txBody>
      </p:sp>
      <p:sp>
        <p:nvSpPr>
          <p:cNvPr id="5145" name="TextBox 87"/>
          <p:cNvSpPr txBox="1">
            <a:spLocks noChangeArrowheads="1"/>
          </p:cNvSpPr>
          <p:nvPr/>
        </p:nvSpPr>
        <p:spPr bwMode="auto">
          <a:xfrm>
            <a:off x="6968880" y="4167165"/>
            <a:ext cx="379026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latin typeface="+mj-lt"/>
              </a:rPr>
              <a:t>6. Нижнекамский </a:t>
            </a:r>
            <a:endParaRPr lang="ru-RU" altLang="ru-RU" sz="2400" b="1" dirty="0">
              <a:latin typeface="+mj-lt"/>
            </a:endParaRPr>
          </a:p>
          <a:p>
            <a:pPr eaLnBrk="1" hangingPunct="1"/>
            <a:r>
              <a:rPr lang="ru-RU" altLang="ru-RU" sz="2400" b="1" dirty="0">
                <a:latin typeface="+mj-lt"/>
              </a:rPr>
              <a:t>педагогический </a:t>
            </a:r>
            <a:r>
              <a:rPr lang="ru-RU" altLang="ru-RU" sz="2400" b="1" dirty="0" smtClean="0">
                <a:latin typeface="+mj-lt"/>
              </a:rPr>
              <a:t>колледж</a:t>
            </a:r>
            <a:endParaRPr lang="en-US" altLang="ru-RU" sz="2400" b="1" dirty="0">
              <a:latin typeface="+mj-lt"/>
            </a:endParaRPr>
          </a:p>
        </p:txBody>
      </p:sp>
      <p:sp>
        <p:nvSpPr>
          <p:cNvPr id="5146" name="TextBox 88"/>
          <p:cNvSpPr txBox="1">
            <a:spLocks noChangeArrowheads="1"/>
          </p:cNvSpPr>
          <p:nvPr/>
        </p:nvSpPr>
        <p:spPr bwMode="auto">
          <a:xfrm>
            <a:off x="6968882" y="5192776"/>
            <a:ext cx="399814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latin typeface="+mj-lt"/>
              </a:rPr>
              <a:t>8. Нижнекамский </a:t>
            </a:r>
            <a:endParaRPr lang="ru-RU" altLang="ru-RU" sz="2400" b="1" dirty="0">
              <a:latin typeface="+mj-lt"/>
            </a:endParaRPr>
          </a:p>
          <a:p>
            <a:pPr eaLnBrk="1" hangingPunct="1"/>
            <a:r>
              <a:rPr lang="ru-RU" altLang="ru-RU" sz="2400" b="1" dirty="0">
                <a:latin typeface="+mj-lt"/>
              </a:rPr>
              <a:t>музыкальный колледж </a:t>
            </a:r>
          </a:p>
          <a:p>
            <a:pPr eaLnBrk="1" hangingPunct="1"/>
            <a:r>
              <a:rPr lang="ru-RU" altLang="ru-RU" sz="2400" b="1" dirty="0">
                <a:latin typeface="+mj-lt"/>
              </a:rPr>
              <a:t>имени </a:t>
            </a:r>
            <a:r>
              <a:rPr lang="ru-RU" altLang="ru-RU" sz="2400" b="1" dirty="0" err="1">
                <a:latin typeface="+mj-lt"/>
              </a:rPr>
              <a:t>Салиха</a:t>
            </a:r>
            <a:r>
              <a:rPr lang="ru-RU" altLang="ru-RU" sz="2400" b="1" dirty="0">
                <a:latin typeface="+mj-lt"/>
              </a:rPr>
              <a:t> </a:t>
            </a:r>
            <a:r>
              <a:rPr lang="ru-RU" altLang="ru-RU" sz="2400" b="1" dirty="0" smtClean="0">
                <a:latin typeface="+mj-lt"/>
              </a:rPr>
              <a:t>Сайдашева</a:t>
            </a:r>
            <a:endParaRPr lang="en-US" altLang="ru-RU" sz="2400" b="1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2"/>
          <p:cNvSpPr>
            <a:spLocks noGrp="1"/>
          </p:cNvSpPr>
          <p:nvPr>
            <p:ph type="title"/>
          </p:nvPr>
        </p:nvSpPr>
        <p:spPr>
          <a:xfrm>
            <a:off x="1981200" y="352573"/>
            <a:ext cx="8229600" cy="760908"/>
          </a:xfrm>
        </p:spPr>
        <p:txBody>
          <a:bodyPr/>
          <a:lstStyle/>
          <a:p>
            <a:pPr eaLnBrk="1" hangingPunct="1"/>
            <a:r>
              <a:rPr lang="ru-RU" altLang="ru-RU" sz="40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Строительство школы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85741955"/>
              </p:ext>
            </p:extLst>
          </p:nvPr>
        </p:nvGraphicFramePr>
        <p:xfrm>
          <a:off x="2145903" y="1196752"/>
          <a:ext cx="8064897" cy="531813"/>
        </p:xfrm>
        <a:graphic>
          <a:graphicData uri="http://schemas.openxmlformats.org/drawingml/2006/table">
            <a:tbl>
              <a:tblPr/>
              <a:tblGrid>
                <a:gridCol w="5310676"/>
                <a:gridCol w="2754221"/>
              </a:tblGrid>
              <a:tr h="531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Школа </a:t>
                      </a: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№ 36 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Times New Roman" charset="0"/>
                        <a:cs typeface="Times New Roman" charset="0"/>
                      </a:endParaRPr>
                    </a:p>
                  </a:txBody>
                  <a:tcPr marL="91445" marR="91445" marT="45782" marB="457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532 </a:t>
                      </a:r>
                      <a:r>
                        <a:rPr kumimoji="0" lang="ru-RU" alt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млн.руб</a:t>
                      </a: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charset="0"/>
                          <a:cs typeface="Times New Roman" charset="0"/>
                        </a:rPr>
                        <a:t>.</a:t>
                      </a:r>
                    </a:p>
                  </a:txBody>
                  <a:tcPr marL="91445" marR="91445" marT="45782" marB="457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703512" y="2747964"/>
            <a:ext cx="864393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92075">
              <a:spcBef>
                <a:spcPts val="600"/>
              </a:spcBef>
              <a:defRPr/>
            </a:pPr>
            <a:r>
              <a:rPr lang="ru-RU" sz="2600" b="1" dirty="0">
                <a:latin typeface="+mj-lt"/>
                <a:cs typeface="Times New Roman" pitchFamily="18" charset="0"/>
              </a:rPr>
              <a:t>    </a:t>
            </a:r>
          </a:p>
          <a:p>
            <a:pPr marL="444500">
              <a:spcBef>
                <a:spcPts val="600"/>
              </a:spcBef>
              <a:defRPr/>
            </a:pPr>
            <a:r>
              <a:rPr lang="ru-RU" sz="2600" b="1" dirty="0">
                <a:latin typeface="+mj-lt"/>
                <a:cs typeface="Times New Roman" pitchFamily="18" charset="0"/>
              </a:rPr>
              <a:t>	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 bwMode="auto">
          <a:xfrm>
            <a:off x="2570347" y="1845358"/>
            <a:ext cx="7051306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40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Спортивные площадки</a:t>
            </a:r>
          </a:p>
        </p:txBody>
      </p:sp>
      <p:sp>
        <p:nvSpPr>
          <p:cNvPr id="9" name="Заголовок 2"/>
          <p:cNvSpPr txBox="1">
            <a:spLocks/>
          </p:cNvSpPr>
          <p:nvPr/>
        </p:nvSpPr>
        <p:spPr bwMode="auto">
          <a:xfrm>
            <a:off x="2499034" y="3868517"/>
            <a:ext cx="7051306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40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Ремонт кровли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8803902"/>
              </p:ext>
            </p:extLst>
          </p:nvPr>
        </p:nvGraphicFramePr>
        <p:xfrm>
          <a:off x="2145903" y="4673160"/>
          <a:ext cx="8064897" cy="1595439"/>
        </p:xfrm>
        <a:graphic>
          <a:graphicData uri="http://schemas.openxmlformats.org/drawingml/2006/table">
            <a:tbl>
              <a:tblPr/>
              <a:tblGrid>
                <a:gridCol w="5310676"/>
                <a:gridCol w="2754221"/>
              </a:tblGrid>
              <a:tr h="531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Школа </a:t>
                      </a: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№ 29 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45" marR="91445" marT="45737" marB="4573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12 млн.руб.</a:t>
                      </a:r>
                    </a:p>
                  </a:txBody>
                  <a:tcPr marL="91445" marR="91445" marT="45737" marB="4573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Школа </a:t>
                      </a: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№ 33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45" marR="91445" marT="45737" marB="4573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  </a:t>
                      </a: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4,7 </a:t>
                      </a: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млн.руб.</a:t>
                      </a:r>
                    </a:p>
                  </a:txBody>
                  <a:tcPr marL="91445" marR="91445" marT="45737" marB="4573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Школа-сад </a:t>
                      </a: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№ 71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45" marR="91445" marT="45737" marB="4573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3,6 </a:t>
                      </a:r>
                      <a:r>
                        <a:rPr kumimoji="0" lang="ru-RU" alt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млн.руб</a:t>
                      </a: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.</a:t>
                      </a:r>
                    </a:p>
                  </a:txBody>
                  <a:tcPr marL="91445" marR="91445" marT="45737" marB="4573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91152476"/>
              </p:ext>
            </p:extLst>
          </p:nvPr>
        </p:nvGraphicFramePr>
        <p:xfrm>
          <a:off x="2145903" y="2728802"/>
          <a:ext cx="8064897" cy="1063626"/>
        </p:xfrm>
        <a:graphic>
          <a:graphicData uri="http://schemas.openxmlformats.org/drawingml/2006/table">
            <a:tbl>
              <a:tblPr/>
              <a:tblGrid>
                <a:gridCol w="4832582"/>
                <a:gridCol w="3232315"/>
              </a:tblGrid>
              <a:tr h="531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Школа № 11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45" marR="91445" marT="45782" marB="457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26,154 млн.руб</a:t>
                      </a: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.</a:t>
                      </a:r>
                    </a:p>
                  </a:txBody>
                  <a:tcPr marL="91445" marR="91445" marT="45782" marB="457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Школа </a:t>
                      </a: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№ 3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45" marR="91445" marT="45782" marB="457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2,183 млн.руб</a:t>
                      </a: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.</a:t>
                      </a:r>
                    </a:p>
                  </a:txBody>
                  <a:tcPr marL="91445" marR="91445" marT="45782" marB="457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692" y="332656"/>
            <a:ext cx="11640616" cy="194421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Критерии оценки </a:t>
            </a:r>
            <a:r>
              <a:rPr lang="ru-RU" sz="4000" b="1" smtClean="0">
                <a:solidFill>
                  <a:schemeClr val="accent2">
                    <a:lumMod val="75000"/>
                  </a:schemeClr>
                </a:solidFill>
              </a:rPr>
              <a:t>эффективности профессиональных 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</a:rPr>
              <a:t>образовательных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организаций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8192" y="2636912"/>
            <a:ext cx="9624392" cy="3489251"/>
          </a:xfrm>
        </p:spPr>
        <p:txBody>
          <a:bodyPr>
            <a:noAutofit/>
          </a:bodyPr>
          <a:lstStyle/>
          <a:p>
            <a:r>
              <a:rPr lang="ru-RU" sz="4000" dirty="0" smtClean="0">
                <a:ea typeface="Times New Roman" charset="0"/>
                <a:cs typeface="Times New Roman" charset="0"/>
              </a:rPr>
              <a:t>Учебно-методическая деятельность</a:t>
            </a:r>
          </a:p>
          <a:p>
            <a:r>
              <a:rPr lang="en-US" sz="4000" dirty="0" err="1" smtClean="0">
                <a:ea typeface="Times New Roman" charset="0"/>
                <a:cs typeface="Times New Roman" charset="0"/>
              </a:rPr>
              <a:t>WorldSkills</a:t>
            </a:r>
            <a:r>
              <a:rPr lang="ru-RU" sz="4000" dirty="0" smtClean="0">
                <a:ea typeface="Times New Roman" charset="0"/>
                <a:cs typeface="Times New Roman" charset="0"/>
              </a:rPr>
              <a:t>, </a:t>
            </a:r>
            <a:r>
              <a:rPr lang="ru-RU" sz="4000" dirty="0" err="1" smtClean="0">
                <a:ea typeface="Times New Roman" charset="0"/>
                <a:cs typeface="Times New Roman" charset="0"/>
              </a:rPr>
              <a:t>Абилимпикс</a:t>
            </a:r>
            <a:endParaRPr lang="ru-RU" sz="4000" dirty="0" smtClean="0">
              <a:ea typeface="Times New Roman" charset="0"/>
              <a:cs typeface="Times New Roman" charset="0"/>
            </a:endParaRPr>
          </a:p>
          <a:p>
            <a:r>
              <a:rPr lang="ru-RU" sz="4000" dirty="0" smtClean="0">
                <a:ea typeface="Times New Roman" charset="0"/>
                <a:cs typeface="Times New Roman" charset="0"/>
              </a:rPr>
              <a:t>Финансово-хозяйственная деятельность</a:t>
            </a:r>
          </a:p>
          <a:p>
            <a:r>
              <a:rPr lang="ru-RU" sz="4000" dirty="0" smtClean="0">
                <a:ea typeface="Times New Roman" charset="0"/>
                <a:cs typeface="Times New Roman" charset="0"/>
              </a:rPr>
              <a:t>Кадровая работа</a:t>
            </a:r>
            <a:endParaRPr lang="ru-RU" sz="4000" dirty="0"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066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Профессиональные образовательные организации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реального сектора экономики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0669964"/>
              </p:ext>
            </p:extLst>
          </p:nvPr>
        </p:nvGraphicFramePr>
        <p:xfrm>
          <a:off x="263352" y="1484784"/>
          <a:ext cx="11712624" cy="5097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6887"/>
                <a:gridCol w="9545737"/>
              </a:tblGrid>
              <a:tr h="117149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Место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Профессиональная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образовательная организация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/>
                </a:tc>
              </a:tr>
              <a:tr h="67872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11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Колледж нефтехимии и нефтепереработки имени </a:t>
                      </a:r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Н.В.Лемаева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92D050"/>
                    </a:solidFill>
                  </a:tcPr>
                </a:tc>
              </a:tr>
              <a:tr h="67872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14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Нижнекамский агропромышленный колледж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92D050"/>
                    </a:solidFill>
                  </a:tcPr>
                </a:tc>
              </a:tr>
              <a:tr h="67872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21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Нижнекамский индустриальный техникум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FFFF00"/>
                    </a:solidFill>
                  </a:tcPr>
                </a:tc>
              </a:tr>
              <a:tr h="67872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28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Нижнекамский политехнический колледж имени </a:t>
                      </a:r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Е.Н.Королева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FFFF00"/>
                    </a:solidFill>
                  </a:tcPr>
                </a:tc>
              </a:tr>
              <a:tr h="67872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30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Нижнекамский многопрофильный колледж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1398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7768"/>
            <a:ext cx="109728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Профессиональные образовательные организации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педагогического профиля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8222314"/>
              </p:ext>
            </p:extLst>
          </p:nvPr>
        </p:nvGraphicFramePr>
        <p:xfrm>
          <a:off x="239688" y="1628800"/>
          <a:ext cx="11712624" cy="48917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6887"/>
                <a:gridCol w="9545737"/>
              </a:tblGrid>
              <a:tr h="90471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Место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Профессиональная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образовательная организация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/>
                </a:tc>
              </a:tr>
              <a:tr h="54283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Казанский педагогический колледж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92D050"/>
                    </a:solidFill>
                  </a:tcPr>
                </a:tc>
              </a:tr>
              <a:tr h="5169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2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Набережночелнинский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педагогический колледж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92D050"/>
                    </a:solidFill>
                  </a:tcPr>
                </a:tc>
              </a:tr>
              <a:tr h="5169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3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Нижнекамский педагогический колледж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92D050"/>
                    </a:solidFill>
                  </a:tcPr>
                </a:tc>
              </a:tr>
              <a:tr h="5169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4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Арский педагогический колледж имени Г. Тукая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FFFF00"/>
                    </a:solidFill>
                  </a:tcPr>
                </a:tc>
              </a:tr>
              <a:tr h="9042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5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Лениногорский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музыкально-художественный педагогический колледж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FFFF00"/>
                    </a:solidFill>
                  </a:tcPr>
                </a:tc>
              </a:tr>
              <a:tr h="9042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6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Мензелинский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 педагогический колледж имени </a:t>
                      </a:r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charset="0"/>
                          <a:cs typeface="Times New Roman" charset="0"/>
                        </a:rPr>
                        <a:t>М.Джалиля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121920" marR="12192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0829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«Молодые профессионалы»</a:t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</a:rPr>
              <a:t>WorldSkills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 - 2018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86023249"/>
              </p:ext>
            </p:extLst>
          </p:nvPr>
        </p:nvGraphicFramePr>
        <p:xfrm>
          <a:off x="149679" y="1844824"/>
          <a:ext cx="11892642" cy="4534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79221"/>
                <a:gridCol w="1412986"/>
                <a:gridCol w="1648485"/>
                <a:gridCol w="3023659"/>
                <a:gridCol w="2628291"/>
              </a:tblGrid>
              <a:tr h="572099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Наименование 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Региональный этап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71" marR="604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Межрегиональный этап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Национальный Чемпионат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8960">
                <a:tc vMerge="1"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71" marR="604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18-21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14-17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юниоры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71" marR="604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71" marR="604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80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Всего участников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29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80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Золото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-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80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Серебро 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-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-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80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Бронза 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-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-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80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За профессионализм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-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-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-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80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ВСЕГО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15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</a:t>
                      </a:r>
                    </a:p>
                  </a:txBody>
                  <a:tcPr marL="80628" marR="806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633014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76672"/>
            <a:ext cx="10972800" cy="1143000"/>
          </a:xfrm>
        </p:spPr>
        <p:txBody>
          <a:bodyPr/>
          <a:lstStyle/>
          <a:p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Задачи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9416" y="1988840"/>
            <a:ext cx="10972800" cy="3741414"/>
          </a:xfrm>
        </p:spPr>
        <p:txBody>
          <a:bodyPr/>
          <a:lstStyle/>
          <a:p>
            <a:r>
              <a:rPr lang="ru-RU" sz="4000" dirty="0" smtClean="0">
                <a:latin typeface="+mj-lt"/>
              </a:rPr>
              <a:t>Работать </a:t>
            </a:r>
            <a:r>
              <a:rPr lang="ru-RU" sz="4000" smtClean="0">
                <a:latin typeface="+mj-lt"/>
              </a:rPr>
              <a:t>над повышением качества </a:t>
            </a:r>
            <a:r>
              <a:rPr lang="ru-RU" sz="4000" dirty="0" smtClean="0">
                <a:latin typeface="+mj-lt"/>
              </a:rPr>
              <a:t>подготовки выпускников</a:t>
            </a:r>
          </a:p>
          <a:p>
            <a:r>
              <a:rPr lang="ru-RU" sz="4000" dirty="0" smtClean="0">
                <a:latin typeface="+mj-lt"/>
              </a:rPr>
              <a:t>Совершенствовать систему оценивания </a:t>
            </a:r>
          </a:p>
          <a:p>
            <a:r>
              <a:rPr lang="ru-RU" sz="4000" dirty="0" smtClean="0">
                <a:latin typeface="+mj-lt"/>
              </a:rPr>
              <a:t>Продолжить подготовку участников к конкурсу Молодые профессионалы 2019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564904"/>
            <a:ext cx="10972800" cy="1143000"/>
          </a:xfrm>
        </p:spPr>
        <p:txBody>
          <a:bodyPr/>
          <a:lstStyle/>
          <a:p>
            <a:r>
              <a:rPr lang="ru-RU" sz="7200" b="1" dirty="0" smtClean="0">
                <a:solidFill>
                  <a:schemeClr val="accent2">
                    <a:lumMod val="75000"/>
                  </a:schemeClr>
                </a:solidFill>
              </a:rPr>
              <a:t>Кадры</a:t>
            </a:r>
            <a:endParaRPr lang="ru-RU" sz="7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2"/>
          <p:cNvSpPr>
            <a:spLocks noGrp="1"/>
          </p:cNvSpPr>
          <p:nvPr>
            <p:ph type="ctrTitle"/>
          </p:nvPr>
        </p:nvSpPr>
        <p:spPr>
          <a:xfrm>
            <a:off x="0" y="558174"/>
            <a:ext cx="12192000" cy="1428751"/>
          </a:xfrm>
        </p:spPr>
        <p:txBody>
          <a:bodyPr/>
          <a:lstStyle/>
          <a:p>
            <a:pPr eaLnBrk="1" hangingPunct="1"/>
            <a:r>
              <a:rPr lang="ru-RU" altLang="ru-RU" sz="4000" b="1" dirty="0" err="1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Категорийность</a:t>
            </a:r>
            <a:r>
              <a:rPr lang="ru-RU" altLang="ru-RU" sz="4000" b="1" dirty="0" smtClean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 педагогов</a:t>
            </a:r>
            <a:endParaRPr lang="ru-RU" alt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1339125"/>
              </p:ext>
            </p:extLst>
          </p:nvPr>
        </p:nvGraphicFramePr>
        <p:xfrm>
          <a:off x="299356" y="1926326"/>
          <a:ext cx="11593287" cy="3950946"/>
        </p:xfrm>
        <a:graphic>
          <a:graphicData uri="http://schemas.openxmlformats.org/drawingml/2006/table">
            <a:tbl>
              <a:tblPr/>
              <a:tblGrid>
                <a:gridCol w="1728191"/>
                <a:gridCol w="3600400"/>
                <a:gridCol w="3312368"/>
                <a:gridCol w="2952328"/>
              </a:tblGrid>
              <a:tr h="98333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Год 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Всего имеют квалификационные категории</a:t>
                      </a: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Высшая квалификационная категория (%)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Первая квалификационная категория (%)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2016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67,84%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20,17 %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47,67%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2017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67,9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%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6333" marR="6633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20,18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%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47,72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%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2018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68,32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%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6333" marR="6633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20,26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%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48,06 </a:t>
                      </a: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%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2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РТ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65,7%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6333" marR="6633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17%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48,7%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2"/>
          <p:cNvSpPr>
            <a:spLocks noGrp="1"/>
          </p:cNvSpPr>
          <p:nvPr>
            <p:ph type="title"/>
          </p:nvPr>
        </p:nvSpPr>
        <p:spPr>
          <a:xfrm>
            <a:off x="0" y="194717"/>
            <a:ext cx="12192000" cy="1362075"/>
          </a:xfrm>
        </p:spPr>
        <p:txBody>
          <a:bodyPr/>
          <a:lstStyle/>
          <a:p>
            <a:pPr marL="342900" indent="-342900" eaLnBrk="1" hangingPunct="1"/>
            <a: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Лучшие учителя  в рамках ПНП</a:t>
            </a:r>
            <a:b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</a:br>
            <a: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 «Образование» в 2018 </a:t>
            </a:r>
            <a:r>
              <a:rPr lang="ru-RU" altLang="ru-RU" sz="3600" b="1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году </a:t>
            </a:r>
            <a:endParaRPr lang="ru-RU" altLang="ru-RU" sz="3600" b="1" dirty="0">
              <a:solidFill>
                <a:schemeClr val="accent2">
                  <a:lumMod val="75000"/>
                </a:schemeClr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44035" name="Rectangle 1"/>
          <p:cNvSpPr>
            <a:spLocks noChangeArrowheads="1"/>
          </p:cNvSpPr>
          <p:nvPr/>
        </p:nvSpPr>
        <p:spPr bwMode="auto">
          <a:xfrm>
            <a:off x="6348028" y="5394115"/>
            <a:ext cx="504056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err="1">
                <a:latin typeface="+mj-lt"/>
                <a:ea typeface="Times New Roman" charset="0"/>
                <a:cs typeface="Times New Roman" charset="0"/>
              </a:rPr>
              <a:t>Нуруллина</a:t>
            </a:r>
            <a:r>
              <a:rPr lang="ru-RU" altLang="ru-RU" sz="2400" b="1" dirty="0">
                <a:latin typeface="+mj-lt"/>
                <a:ea typeface="Times New Roman" charset="0"/>
                <a:cs typeface="Times New Roman" charset="0"/>
              </a:rPr>
              <a:t> </a:t>
            </a:r>
            <a:r>
              <a:rPr lang="ru-RU" altLang="ru-RU" sz="2400" b="1" dirty="0" smtClean="0">
                <a:latin typeface="+mj-lt"/>
                <a:ea typeface="Times New Roman" charset="0"/>
                <a:cs typeface="Times New Roman" charset="0"/>
              </a:rPr>
              <a:t>Оксана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latin typeface="+mj-lt"/>
                <a:ea typeface="Times New Roman" charset="0"/>
                <a:cs typeface="Times New Roman" charset="0"/>
              </a:rPr>
              <a:t>Владимировна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latin typeface="+mj-lt"/>
                <a:ea typeface="Times New Roman" charset="0"/>
                <a:cs typeface="Times New Roman" charset="0"/>
              </a:rPr>
              <a:t>школа </a:t>
            </a:r>
            <a:r>
              <a:rPr lang="ru-RU" altLang="ru-RU" sz="2400" dirty="0">
                <a:latin typeface="+mj-lt"/>
                <a:ea typeface="Times New Roman" charset="0"/>
                <a:cs typeface="Times New Roman" charset="0"/>
              </a:rPr>
              <a:t>№ </a:t>
            </a:r>
            <a:r>
              <a:rPr lang="ru-RU" altLang="ru-RU" sz="2400" dirty="0" smtClean="0">
                <a:latin typeface="+mj-lt"/>
                <a:ea typeface="Times New Roman" charset="0"/>
                <a:cs typeface="Times New Roman" charset="0"/>
              </a:rPr>
              <a:t>9</a:t>
            </a:r>
            <a:endParaRPr lang="ru-RU" altLang="ru-RU" sz="2400" dirty="0">
              <a:latin typeface="+mj-lt"/>
              <a:ea typeface="Times New Roman" charset="0"/>
              <a:cs typeface="Times New Roman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31504" y="5417929"/>
            <a:ext cx="3168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400" b="1" dirty="0" smtClean="0">
                <a:latin typeface="+mj-lt"/>
                <a:ea typeface="Times New Roman" charset="0"/>
                <a:cs typeface="Times New Roman" charset="0"/>
              </a:rPr>
              <a:t>Котляр Динара</a:t>
            </a:r>
          </a:p>
          <a:p>
            <a:pPr algn="ctr"/>
            <a:r>
              <a:rPr lang="ru-RU" altLang="ru-RU" sz="2400" b="1" dirty="0" err="1" smtClean="0">
                <a:latin typeface="+mj-lt"/>
                <a:ea typeface="Times New Roman" charset="0"/>
                <a:cs typeface="Times New Roman" charset="0"/>
              </a:rPr>
              <a:t>Дамировна</a:t>
            </a:r>
            <a:r>
              <a:rPr lang="ru-RU" altLang="ru-RU" sz="2400" dirty="0" smtClean="0">
                <a:latin typeface="+mj-lt"/>
                <a:ea typeface="Times New Roman" charset="0"/>
                <a:cs typeface="Times New Roman" charset="0"/>
              </a:rPr>
              <a:t>                         гимназия № 22 </a:t>
            </a:r>
          </a:p>
          <a:p>
            <a:pPr algn="ctr"/>
            <a:endParaRPr lang="ru-RU" sz="2400" dirty="0">
              <a:latin typeface="+mj-lt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275"/>
          <a:stretch/>
        </p:blipFill>
        <p:spPr>
          <a:xfrm>
            <a:off x="7392144" y="1788228"/>
            <a:ext cx="2952328" cy="3605887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973" r="9143"/>
          <a:stretch/>
        </p:blipFill>
        <p:spPr>
          <a:xfrm>
            <a:off x="1847528" y="1788575"/>
            <a:ext cx="2952328" cy="3605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31" t="5115" b="5115"/>
          <a:stretch/>
        </p:blipFill>
        <p:spPr>
          <a:xfrm>
            <a:off x="4902476" y="1029580"/>
            <a:ext cx="2345652" cy="3263516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358" t="12358" r="12358" b="12358"/>
          <a:stretch/>
        </p:blipFill>
        <p:spPr>
          <a:xfrm>
            <a:off x="8688288" y="1029580"/>
            <a:ext cx="2276813" cy="3263516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85" t="3142" r="23627" b="40972"/>
          <a:stretch/>
        </p:blipFill>
        <p:spPr>
          <a:xfrm>
            <a:off x="1086052" y="1029580"/>
            <a:ext cx="2376264" cy="32635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4789" y="4293096"/>
            <a:ext cx="33789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+mn-lt"/>
                <a:ea typeface="Times New Roman" charset="0"/>
                <a:cs typeface="Times New Roman" charset="0"/>
              </a:rPr>
              <a:t>Номинация «Воспитать человека»</a:t>
            </a:r>
          </a:p>
          <a:p>
            <a:pPr algn="ctr"/>
            <a:r>
              <a:rPr lang="ru-RU" sz="2400" dirty="0" smtClean="0">
                <a:latin typeface="+mn-lt"/>
                <a:ea typeface="Times New Roman" charset="0"/>
                <a:cs typeface="Times New Roman" charset="0"/>
              </a:rPr>
              <a:t>Педагог организатор гимназии 32</a:t>
            </a:r>
          </a:p>
          <a:p>
            <a:pPr algn="ctr"/>
            <a:r>
              <a:rPr lang="ru-RU" sz="2400" b="1" dirty="0" err="1" smtClean="0">
                <a:latin typeface="+mn-lt"/>
                <a:ea typeface="Times New Roman" charset="0"/>
                <a:cs typeface="Times New Roman" charset="0"/>
              </a:rPr>
              <a:t>Шремзер</a:t>
            </a:r>
            <a:r>
              <a:rPr lang="ru-RU" sz="2400" b="1" dirty="0" smtClean="0">
                <a:latin typeface="+mn-lt"/>
                <a:ea typeface="Times New Roman" charset="0"/>
                <a:cs typeface="Times New Roman" charset="0"/>
              </a:rPr>
              <a:t> Светлана </a:t>
            </a:r>
            <a:r>
              <a:rPr lang="ru-RU" sz="2400" b="1" dirty="0" err="1" smtClean="0">
                <a:latin typeface="+mn-lt"/>
                <a:ea typeface="Times New Roman" charset="0"/>
                <a:cs typeface="Times New Roman" charset="0"/>
              </a:rPr>
              <a:t>Халиловна</a:t>
            </a:r>
            <a:endParaRPr lang="ru-RU" sz="2400" b="1" dirty="0">
              <a:latin typeface="+mn-lt"/>
              <a:ea typeface="Times New Roman" charset="0"/>
              <a:cs typeface="Times New Roman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95800" y="4293096"/>
            <a:ext cx="35387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+mn-lt"/>
                <a:ea typeface="Times New Roman" charset="0"/>
                <a:cs typeface="Times New Roman" charset="0"/>
              </a:rPr>
              <a:t>Номинация «Сердце отдаю детям»</a:t>
            </a:r>
          </a:p>
          <a:p>
            <a:pPr algn="ctr"/>
            <a:r>
              <a:rPr lang="ru-RU" sz="2400" dirty="0" smtClean="0">
                <a:latin typeface="+mn-lt"/>
                <a:ea typeface="Times New Roman" charset="0"/>
                <a:cs typeface="Times New Roman" charset="0"/>
              </a:rPr>
              <a:t>Классный руководитель лицея 14</a:t>
            </a:r>
          </a:p>
          <a:p>
            <a:pPr algn="ctr"/>
            <a:r>
              <a:rPr lang="ru-RU" sz="2400" b="1" dirty="0" err="1" smtClean="0">
                <a:latin typeface="+mn-lt"/>
                <a:ea typeface="Times New Roman" charset="0"/>
                <a:cs typeface="Times New Roman" charset="0"/>
              </a:rPr>
              <a:t>Габбасова</a:t>
            </a:r>
            <a:r>
              <a:rPr lang="ru-RU" sz="2400" b="1" dirty="0" smtClean="0">
                <a:latin typeface="+mn-lt"/>
                <a:ea typeface="Times New Roman" charset="0"/>
                <a:cs typeface="Times New Roman" charset="0"/>
              </a:rPr>
              <a:t> Нина Владимировна</a:t>
            </a:r>
            <a:endParaRPr lang="ru-RU" sz="2400" b="1" dirty="0">
              <a:latin typeface="+mn-lt"/>
              <a:ea typeface="Times New Roman" charset="0"/>
              <a:cs typeface="Times New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80832" y="4228504"/>
            <a:ext cx="3215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+mn-lt"/>
                <a:ea typeface="Times New Roman" charset="0"/>
                <a:cs typeface="Times New Roman" charset="0"/>
              </a:rPr>
              <a:t>Номинация «Педагог-психолог года»</a:t>
            </a:r>
          </a:p>
          <a:p>
            <a:pPr algn="ctr"/>
            <a:r>
              <a:rPr lang="ru-RU" sz="2400" dirty="0" err="1" smtClean="0">
                <a:latin typeface="+mn-lt"/>
                <a:ea typeface="Times New Roman" charset="0"/>
                <a:cs typeface="Times New Roman" charset="0"/>
              </a:rPr>
              <a:t>ЦДиК</a:t>
            </a:r>
            <a:endParaRPr lang="ru-RU" sz="2400" dirty="0" smtClean="0">
              <a:latin typeface="+mn-lt"/>
              <a:ea typeface="Times New Roman" charset="0"/>
              <a:cs typeface="Times New Roman" charset="0"/>
            </a:endParaRPr>
          </a:p>
          <a:p>
            <a:pPr algn="ctr"/>
            <a:r>
              <a:rPr lang="ru-RU" sz="2400" b="1" dirty="0" smtClean="0">
                <a:latin typeface="+mn-lt"/>
                <a:ea typeface="Times New Roman" charset="0"/>
                <a:cs typeface="Times New Roman" charset="0"/>
              </a:rPr>
              <a:t>Шурыгина Ирина Геннадьевна</a:t>
            </a:r>
            <a:endParaRPr lang="ru-RU" sz="2400" b="1" dirty="0">
              <a:latin typeface="+mn-lt"/>
              <a:ea typeface="Times New Roman" charset="0"/>
              <a:cs typeface="Times New Roman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116632"/>
            <a:ext cx="121920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Всероссийский конкурс «Воспитать человека»</a:t>
            </a:r>
            <a:endParaRPr kumimoji="0" lang="ru-RU" alt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880938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0" y="197768"/>
            <a:ext cx="12192000" cy="1143000"/>
          </a:xfrm>
        </p:spPr>
        <p:txBody>
          <a:bodyPr/>
          <a:lstStyle/>
          <a:p>
            <a:r>
              <a:rPr lang="ru-RU" alt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Всероссийский конкурс </a:t>
            </a:r>
            <a:r>
              <a:rPr lang="ru-RU" altLang="ru-RU" sz="3600" b="1" dirty="0">
                <a:solidFill>
                  <a:schemeClr val="accent2">
                    <a:lumMod val="75000"/>
                  </a:schemeClr>
                </a:solidFill>
              </a:rPr>
              <a:t>мастер-классов </a:t>
            </a:r>
            <a:r>
              <a:rPr lang="ru-RU" altLang="ru-RU" sz="3600" b="1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altLang="ru-RU" sz="3600" b="1" dirty="0" err="1" smtClean="0">
                <a:solidFill>
                  <a:schemeClr val="accent2">
                    <a:lumMod val="75000"/>
                  </a:schemeClr>
                </a:solidFill>
              </a:rPr>
              <a:t>Туган</a:t>
            </a:r>
            <a:r>
              <a:rPr lang="ru-RU" altLang="ru-RU" sz="3600" b="1" dirty="0" smtClean="0">
                <a:solidFill>
                  <a:schemeClr val="accent2">
                    <a:lumMod val="75000"/>
                  </a:schemeClr>
                </a:solidFill>
              </a:rPr>
              <a:t> тел»</a:t>
            </a:r>
            <a:endParaRPr lang="ru-RU" alt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>
          <a:xfrm>
            <a:off x="4419407" y="4092947"/>
            <a:ext cx="3353186" cy="1655763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None/>
            </a:pPr>
            <a:r>
              <a:rPr lang="ru-RU" altLang="ru-RU" sz="2400" dirty="0">
                <a:ea typeface="Times New Roman" charset="0"/>
                <a:cs typeface="Times New Roman" charset="0"/>
              </a:rPr>
              <a:t>Учитель чувашского языка и литературы гимназии №34 </a:t>
            </a:r>
            <a:r>
              <a:rPr lang="ru-RU" altLang="ru-RU" sz="2400" b="1" dirty="0" err="1" smtClean="0">
                <a:ea typeface="Times New Roman" charset="0"/>
                <a:cs typeface="Times New Roman" charset="0"/>
              </a:rPr>
              <a:t>Ильгузина</a:t>
            </a:r>
            <a:r>
              <a:rPr lang="ru-RU" altLang="ru-RU" sz="2400" b="1" dirty="0">
                <a:ea typeface="Times New Roman" charset="0"/>
                <a:cs typeface="Times New Roman" charset="0"/>
              </a:rPr>
              <a:t> </a:t>
            </a:r>
            <a:r>
              <a:rPr lang="ru-RU" altLang="ru-RU" sz="2400" b="1" dirty="0" smtClean="0">
                <a:ea typeface="Times New Roman" charset="0"/>
                <a:cs typeface="Times New Roman" charset="0"/>
              </a:rPr>
              <a:t>Людмила Петровна</a:t>
            </a:r>
            <a:r>
              <a:rPr lang="ru-RU" altLang="ru-RU" sz="2400" dirty="0" smtClean="0">
                <a:ea typeface="Times New Roman" charset="0"/>
                <a:cs typeface="Times New Roman" charset="0"/>
              </a:rPr>
              <a:t>,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sz="2400" dirty="0" smtClean="0">
                <a:ea typeface="Times New Roman" charset="0"/>
                <a:cs typeface="Times New Roman" charset="0"/>
              </a:rPr>
              <a:t>лауреат</a:t>
            </a:r>
            <a:endParaRPr lang="ru-RU" altLang="ru-RU" sz="2400" dirty="0">
              <a:ea typeface="Times New Roman" charset="0"/>
              <a:cs typeface="Times New Roman" charset="0"/>
            </a:endParaRPr>
          </a:p>
        </p:txBody>
      </p:sp>
      <p:pic>
        <p:nvPicPr>
          <p:cNvPr id="43012" name="Рисунок 3" descr="Клипова Наталья Александровна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46"/>
          <a:stretch/>
        </p:blipFill>
        <p:spPr bwMode="auto">
          <a:xfrm>
            <a:off x="1328385" y="1186317"/>
            <a:ext cx="2085975" cy="289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Рисунок 5" descr="Мифтахова Эльмира Флуровна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77639" y="1180713"/>
            <a:ext cx="2085975" cy="289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591516" y="4092947"/>
            <a:ext cx="3276074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ts val="0"/>
              </a:spcBef>
              <a:defRPr/>
            </a:pPr>
            <a:r>
              <a:rPr lang="ru-RU" sz="2400" dirty="0">
                <a:latin typeface="+mn-lt"/>
                <a:ea typeface="Times New Roman" charset="0"/>
                <a:cs typeface="Times New Roman" charset="0"/>
              </a:rPr>
              <a:t>Учитель русского языка и литературы гимназии №</a:t>
            </a:r>
            <a:r>
              <a:rPr lang="ru-RU" sz="2400" dirty="0" smtClean="0">
                <a:latin typeface="+mn-lt"/>
                <a:ea typeface="Times New Roman" charset="0"/>
                <a:cs typeface="Times New Roman" charset="0"/>
              </a:rPr>
              <a:t>32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2400" b="1" dirty="0" err="1" smtClean="0">
                <a:latin typeface="+mn-lt"/>
                <a:ea typeface="Times New Roman" charset="0"/>
                <a:cs typeface="Times New Roman" charset="0"/>
              </a:rPr>
              <a:t>Клипова</a:t>
            </a:r>
            <a:r>
              <a:rPr lang="ru-RU" sz="2400" b="1" dirty="0" smtClean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ru-RU" sz="2400" b="1" dirty="0">
                <a:latin typeface="+mn-lt"/>
                <a:ea typeface="Times New Roman" charset="0"/>
                <a:cs typeface="Times New Roman" charset="0"/>
              </a:rPr>
              <a:t>Наталья Александровна</a:t>
            </a:r>
            <a:r>
              <a:rPr lang="ru-RU" sz="2400" dirty="0">
                <a:latin typeface="+mn-lt"/>
                <a:ea typeface="Times New Roman" charset="0"/>
                <a:cs typeface="Times New Roman" charset="0"/>
              </a:rPr>
              <a:t>, победитель </a:t>
            </a:r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8021631" y="4077072"/>
            <a:ext cx="3597989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>
              <a:spcBef>
                <a:spcPts val="0"/>
              </a:spcBef>
              <a:defRPr/>
            </a:pPr>
            <a:r>
              <a:rPr lang="ru-RU" sz="2400" dirty="0">
                <a:latin typeface="+mn-lt"/>
                <a:ea typeface="Times New Roman" charset="0"/>
                <a:cs typeface="Times New Roman" charset="0"/>
              </a:rPr>
              <a:t>учитель татарского языка и литературы лицея №</a:t>
            </a:r>
            <a:r>
              <a:rPr lang="ru-RU" sz="2400" dirty="0" smtClean="0">
                <a:latin typeface="+mn-lt"/>
                <a:ea typeface="Times New Roman" charset="0"/>
                <a:cs typeface="Times New Roman" charset="0"/>
              </a:rPr>
              <a:t>14</a:t>
            </a:r>
          </a:p>
          <a:p>
            <a:pPr indent="-342900" algn="ctr">
              <a:spcBef>
                <a:spcPts val="0"/>
              </a:spcBef>
              <a:defRPr/>
            </a:pPr>
            <a:r>
              <a:rPr lang="ru-RU" sz="2400" b="1" dirty="0" err="1" smtClean="0">
                <a:latin typeface="+mn-lt"/>
                <a:ea typeface="Times New Roman" charset="0"/>
                <a:cs typeface="Times New Roman" charset="0"/>
              </a:rPr>
              <a:t>Мифтахова</a:t>
            </a:r>
            <a:r>
              <a:rPr lang="ru-RU" sz="2400" b="1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ru-RU" sz="2400" b="1" dirty="0" smtClean="0">
                <a:latin typeface="+mn-lt"/>
                <a:ea typeface="Times New Roman" charset="0"/>
                <a:cs typeface="Times New Roman" charset="0"/>
              </a:rPr>
              <a:t>Эльмира </a:t>
            </a:r>
            <a:r>
              <a:rPr lang="ru-RU" sz="2400" b="1" dirty="0" err="1" smtClean="0">
                <a:latin typeface="+mn-lt"/>
                <a:ea typeface="Times New Roman" charset="0"/>
                <a:cs typeface="Times New Roman" charset="0"/>
              </a:rPr>
              <a:t>Флюровна</a:t>
            </a:r>
            <a:r>
              <a:rPr lang="ru-RU" sz="2400" dirty="0" smtClean="0">
                <a:latin typeface="+mn-lt"/>
                <a:ea typeface="Times New Roman" charset="0"/>
                <a:cs typeface="Times New Roman" charset="0"/>
              </a:rPr>
              <a:t>,</a:t>
            </a:r>
          </a:p>
          <a:p>
            <a:pPr indent="-342900" algn="ctr">
              <a:spcBef>
                <a:spcPts val="0"/>
              </a:spcBef>
              <a:defRPr/>
            </a:pPr>
            <a:r>
              <a:rPr lang="ru-RU" sz="2400" dirty="0" smtClean="0">
                <a:latin typeface="+mn-lt"/>
                <a:ea typeface="Times New Roman" charset="0"/>
                <a:cs typeface="Times New Roman" charset="0"/>
              </a:rPr>
              <a:t>номинант</a:t>
            </a:r>
            <a:endParaRPr lang="ru-RU" sz="2400" dirty="0">
              <a:latin typeface="+mn-lt"/>
              <a:ea typeface="Times New Roman" charset="0"/>
              <a:cs typeface="Times New Roman" charset="0"/>
            </a:endParaRPr>
          </a:p>
        </p:txBody>
      </p:sp>
      <p:pic>
        <p:nvPicPr>
          <p:cNvPr id="9" name="Рисунок 8" descr="Ильгузина.jpg"/>
          <p:cNvPicPr>
            <a:picLocks noChangeAspect="1"/>
          </p:cNvPicPr>
          <p:nvPr/>
        </p:nvPicPr>
        <p:blipFill rotWithShape="1">
          <a:blip r:embed="rId4" cstate="print"/>
          <a:srcRect l="27341" r="22439" b="2416"/>
          <a:stretch/>
        </p:blipFill>
        <p:spPr>
          <a:xfrm>
            <a:off x="4943872" y="1185333"/>
            <a:ext cx="2232248" cy="289173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5"/>
          <p:cNvSpPr>
            <a:spLocks noGrp="1"/>
          </p:cNvSpPr>
          <p:nvPr>
            <p:ph type="title"/>
          </p:nvPr>
        </p:nvSpPr>
        <p:spPr>
          <a:xfrm>
            <a:off x="1774824" y="332656"/>
            <a:ext cx="8642350" cy="733425"/>
          </a:xfrm>
        </p:spPr>
        <p:txBody>
          <a:bodyPr/>
          <a:lstStyle/>
          <a:p>
            <a:pPr eaLnBrk="1" hangingPunct="1"/>
            <a:r>
              <a:rPr lang="ru-RU" altLang="ru-RU" sz="4000" b="1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Количество обучающихся</a:t>
            </a: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8443182"/>
              </p:ext>
            </p:extLst>
          </p:nvPr>
        </p:nvGraphicFramePr>
        <p:xfrm>
          <a:off x="263352" y="1412776"/>
          <a:ext cx="11665295" cy="5059672"/>
        </p:xfrm>
        <a:graphic>
          <a:graphicData uri="http://schemas.openxmlformats.org/drawingml/2006/table">
            <a:tbl>
              <a:tblPr/>
              <a:tblGrid>
                <a:gridCol w="3213907"/>
                <a:gridCol w="1666471"/>
                <a:gridCol w="2063250"/>
                <a:gridCol w="2539384"/>
                <a:gridCol w="2182283"/>
              </a:tblGrid>
              <a:tr h="1206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Вид учреждения</a:t>
                      </a: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Всего</a:t>
                      </a: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Динамика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И</a:t>
                      </a: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з </a:t>
                      </a: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них первый год обучения</a:t>
                      </a: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Динамика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Школы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30294</a:t>
                      </a: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848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3643</a:t>
                      </a: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154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20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Учреждения среднего профессионального образования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5987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312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1735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-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1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Учреждения высшего образования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681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21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250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-6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12192000" cy="1223962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altLang="ru-RU" b="1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Грантовая</a:t>
            </a: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 поддержка учителей, имеющих первую, высшую квалификационные категории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37915620"/>
              </p:ext>
            </p:extLst>
          </p:nvPr>
        </p:nvGraphicFramePr>
        <p:xfrm>
          <a:off x="155339" y="1844824"/>
          <a:ext cx="11881322" cy="4536579"/>
        </p:xfrm>
        <a:graphic>
          <a:graphicData uri="http://schemas.openxmlformats.org/drawingml/2006/table">
            <a:tbl>
              <a:tblPr/>
              <a:tblGrid>
                <a:gridCol w="4212469"/>
                <a:gridCol w="3965749"/>
                <a:gridCol w="3703104"/>
              </a:tblGrid>
              <a:tr h="701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Грант 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Количество победителей 2016-2017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Количество победителей 2017-2018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«Учитель – наставник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»</a:t>
                      </a:r>
                      <a:endParaRPr kumimoji="0" lang="ru-RU" alt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</a:t>
                      </a:r>
                      <a:endParaRPr kumimoji="0" lang="ru-RU" alt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«Учитель – эксперт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»</a:t>
                      </a:r>
                      <a:endParaRPr kumimoji="0" lang="ru-RU" alt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9</a:t>
                      </a:r>
                      <a:endParaRPr kumimoji="0" lang="ru-RU" alt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«Учитель – мастер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» </a:t>
                      </a:r>
                      <a:endParaRPr kumimoji="0" lang="ru-RU" alt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</a:t>
                      </a:r>
                      <a:endParaRPr kumimoji="0" lang="ru-RU" alt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814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«Старший учитель»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12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Всего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31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43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23392" y="140692"/>
            <a:ext cx="10972800" cy="4079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Гранты  учреждений среднего профессионального образования</a:t>
            </a:r>
          </a:p>
        </p:txBody>
      </p:sp>
      <p:graphicFrame>
        <p:nvGraphicFramePr>
          <p:cNvPr id="4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3294842"/>
              </p:ext>
            </p:extLst>
          </p:nvPr>
        </p:nvGraphicFramePr>
        <p:xfrm>
          <a:off x="455373" y="1412776"/>
          <a:ext cx="11281253" cy="53434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12500"/>
                <a:gridCol w="1746609"/>
                <a:gridCol w="2511072"/>
                <a:gridCol w="2511072"/>
              </a:tblGrid>
              <a:tr h="347641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участники/победители</a:t>
                      </a:r>
                    </a:p>
                  </a:txBody>
                  <a:tcPr marL="121919" marR="121919" marT="45718" marB="45718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</a:tr>
              <a:tr h="6122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800" b="1" u="none" strike="noStrike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Лучший мастер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700" marR="12700" marT="9527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Лучший преподаватель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700" marR="12700" marT="9527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Лучший руководитель методической службы ПОО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700" marR="12700" marT="9527" marB="0" anchor="ctr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Многопрофильный колледж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6093" marR="56093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3</a:t>
                      </a:r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Колледж нефтехимии и нефтепереработки </a:t>
                      </a:r>
                      <a:r>
                        <a:rPr kumimoji="0" lang="ru-RU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им.Н.В.Лемаева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6093" marR="56093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2</a:t>
                      </a:r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1</a:t>
                      </a:r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1</a:t>
                      </a:r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Агропромышленный колледж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6093" marR="56093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2</a:t>
                      </a:r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</a:tr>
              <a:tr h="7009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Политехнический колледж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им. Е.Н.Королёва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6093" marR="56093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1</a:t>
                      </a:r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Индустриальный техникум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6093" marR="56093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2</a:t>
                      </a:r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1</a:t>
                      </a:r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Педагогический колледж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6093" marR="56093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1</a:t>
                      </a:r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</a:tr>
              <a:tr h="3893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ИТОГО: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6093" marR="56093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9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3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2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1919" marR="121919" marT="45718" marB="45718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72A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121920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3850"/>
            <a:ext cx="12192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25650"/>
            <a:ext cx="12192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362700"/>
            <a:ext cx="12192000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4638" y="530225"/>
            <a:ext cx="110966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Прямоугольник 9"/>
          <p:cNvSpPr>
            <a:spLocks noChangeArrowheads="1"/>
          </p:cNvSpPr>
          <p:nvPr/>
        </p:nvSpPr>
        <p:spPr bwMode="auto">
          <a:xfrm>
            <a:off x="2862263" y="2133600"/>
            <a:ext cx="6096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МАТЮШИН </a:t>
            </a:r>
          </a:p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Вадим Николаевич</a:t>
            </a:r>
          </a:p>
        </p:txBody>
      </p:sp>
      <p:sp>
        <p:nvSpPr>
          <p:cNvPr id="18441" name="TextBox 3"/>
          <p:cNvSpPr txBox="1">
            <a:spLocks noChangeArrowheads="1"/>
          </p:cNvSpPr>
          <p:nvPr/>
        </p:nvSpPr>
        <p:spPr bwMode="auto">
          <a:xfrm>
            <a:off x="263525" y="3213100"/>
            <a:ext cx="115935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начальник управления  образования</a:t>
            </a:r>
            <a:endParaRPr lang="en-US" altLang="ru-RU" sz="2400" b="1" smtClean="0">
              <a:solidFill>
                <a:srgbClr val="FFFFFF"/>
              </a:solidFill>
              <a:cs typeface="Arial" charset="0"/>
            </a:endParaRPr>
          </a:p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Исполнительного комитета Нижнекамского муниципального района</a:t>
            </a:r>
          </a:p>
        </p:txBody>
      </p:sp>
      <p:sp>
        <p:nvSpPr>
          <p:cNvPr id="18442" name="TextBox 2"/>
          <p:cNvSpPr txBox="1">
            <a:spLocks noChangeArrowheads="1"/>
          </p:cNvSpPr>
          <p:nvPr/>
        </p:nvSpPr>
        <p:spPr bwMode="auto">
          <a:xfrm>
            <a:off x="1343025" y="4224338"/>
            <a:ext cx="9144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МАТЮШИН </a:t>
            </a:r>
          </a:p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Вадим Николай улы</a:t>
            </a:r>
          </a:p>
        </p:txBody>
      </p:sp>
      <p:sp>
        <p:nvSpPr>
          <p:cNvPr id="18443" name="Прямоугольник 12"/>
          <p:cNvSpPr>
            <a:spLocks noChangeArrowheads="1"/>
          </p:cNvSpPr>
          <p:nvPr/>
        </p:nvSpPr>
        <p:spPr bwMode="auto">
          <a:xfrm>
            <a:off x="911225" y="5262563"/>
            <a:ext cx="100806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Түбән Кама муниципаль районы Башкарма комитетының</a:t>
            </a:r>
            <a:endParaRPr lang="en-US" altLang="ru-RU" sz="2400" b="1" smtClean="0">
              <a:solidFill>
                <a:srgbClr val="FFFFFF"/>
              </a:solidFill>
              <a:cs typeface="Arial" charset="0"/>
            </a:endParaRPr>
          </a:p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мәгариф идарәсе җитәкчесе</a:t>
            </a:r>
          </a:p>
        </p:txBody>
      </p:sp>
    </p:spTree>
    <p:extLst>
      <p:ext uri="{BB962C8B-B14F-4D97-AF65-F5344CB8AC3E}">
        <p14:creationId xmlns:p14="http://schemas.microsoft.com/office/powerpoint/2010/main" xmlns="" val="15022618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22473" y="44624"/>
            <a:ext cx="10972800" cy="70609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Мониторинг потребности кадров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99609975"/>
              </p:ext>
            </p:extLst>
          </p:nvPr>
        </p:nvGraphicFramePr>
        <p:xfrm>
          <a:off x="479376" y="908720"/>
          <a:ext cx="11233248" cy="576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48472"/>
                <a:gridCol w="2232248"/>
                <a:gridCol w="2736304"/>
                <a:gridCol w="2016224"/>
              </a:tblGrid>
              <a:tr h="4375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Times New Roman"/>
                        </a:rPr>
                        <a:t>Направление </a:t>
                      </a:r>
                      <a:r>
                        <a:rPr lang="ru-RU" sz="2400" b="1" dirty="0" smtClean="0">
                          <a:latin typeface="+mn-lt"/>
                          <a:ea typeface="Times New Roman"/>
                        </a:rPr>
                        <a:t>вакансии учителя</a:t>
                      </a:r>
                      <a:endParaRPr lang="ru-RU" sz="24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+mn-lt"/>
                          <a:ea typeface="Times New Roman"/>
                        </a:rPr>
                        <a:t>2018</a:t>
                      </a:r>
                      <a:endParaRPr lang="ru-RU" sz="24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+mn-lt"/>
                          <a:ea typeface="Times New Roman"/>
                        </a:rPr>
                        <a:t>2019</a:t>
                      </a:r>
                      <a:endParaRPr lang="ru-RU" sz="24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+mn-lt"/>
                          <a:ea typeface="Times New Roman"/>
                        </a:rPr>
                        <a:t>2020</a:t>
                      </a:r>
                      <a:endParaRPr lang="ru-RU" sz="24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344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Times New Roman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Times New Roman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11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10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344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Times New Roman"/>
                        </a:rPr>
                        <a:t>физика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3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3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344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Times New Roman"/>
                        </a:rPr>
                        <a:t>химия, 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5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1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344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Times New Roman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4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2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344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Times New Roman"/>
                          <a:cs typeface="Times New Roman"/>
                        </a:rPr>
                        <a:t>русский язык и литература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10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12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344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Times New Roman"/>
                          <a:cs typeface="Times New Roman"/>
                        </a:rPr>
                        <a:t>история, обществознание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1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7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344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Times New Roman"/>
                          <a:cs typeface="Times New Roman"/>
                        </a:rPr>
                        <a:t>английский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Times New Roman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2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4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344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Times New Roman"/>
                          <a:cs typeface="Times New Roman"/>
                        </a:rPr>
                        <a:t>технология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3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3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344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Times New Roman"/>
                          <a:cs typeface="Times New Roman"/>
                        </a:rPr>
                        <a:t>начальные классы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12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</a:rPr>
                        <a:t>14</a:t>
                      </a:r>
                      <a:endParaRPr lang="ru-RU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344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+mn-lt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2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+mn-lt"/>
                          <a:ea typeface="Times New Roman"/>
                        </a:rPr>
                        <a:t>60</a:t>
                      </a:r>
                      <a:endParaRPr lang="ru-RU" sz="24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+mn-lt"/>
                          <a:ea typeface="Times New Roman"/>
                        </a:rPr>
                        <a:t>51</a:t>
                      </a:r>
                      <a:endParaRPr lang="ru-RU" sz="24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+mn-lt"/>
                          <a:ea typeface="Times New Roman"/>
                        </a:rPr>
                        <a:t>56</a:t>
                      </a:r>
                      <a:endParaRPr lang="ru-RU" sz="24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20688"/>
            <a:ext cx="109728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Основные направления Стратегии подготовки педагогических кадров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636912"/>
            <a:ext cx="11582400" cy="2836911"/>
          </a:xfrm>
        </p:spPr>
        <p:txBody>
          <a:bodyPr/>
          <a:lstStyle/>
          <a:p>
            <a:r>
              <a:rPr lang="ru-RU" sz="4000" dirty="0" smtClean="0">
                <a:latin typeface="+mj-lt"/>
              </a:rPr>
              <a:t>Модернизация работы по обеспечению профессионального развития педагогических кадров</a:t>
            </a:r>
          </a:p>
          <a:p>
            <a:r>
              <a:rPr lang="ru-RU" sz="4000" dirty="0" smtClean="0">
                <a:latin typeface="+mj-lt"/>
              </a:rPr>
              <a:t>Привлечение педагогических кадров</a:t>
            </a:r>
            <a:endParaRPr lang="ru-RU" sz="4000" dirty="0">
              <a:latin typeface="+mj-lt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980728"/>
            <a:ext cx="11712624" cy="5328592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dirty="0" smtClean="0">
                <a:latin typeface="+mj-lt"/>
              </a:rPr>
              <a:t>принять кадровую Стратегию и обеспечить ее реализацию</a:t>
            </a:r>
          </a:p>
          <a:p>
            <a:r>
              <a:rPr lang="ru-RU" dirty="0" smtClean="0"/>
              <a:t>совершенствовать систему муниципального мониторинга качества образования</a:t>
            </a:r>
          </a:p>
          <a:p>
            <a:r>
              <a:rPr lang="tt-RU" dirty="0" smtClean="0">
                <a:latin typeface="+mj-lt"/>
              </a:rPr>
              <a:t>обеспечить 100%ную успеваемость выпускников школ;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продолжить  реализацию  ФГОС ООО</a:t>
            </a:r>
          </a:p>
          <a:p>
            <a:r>
              <a:rPr lang="ru-RU" dirty="0" smtClean="0">
                <a:latin typeface="+mj-lt"/>
              </a:rPr>
              <a:t>увеличить результативность участия в олимпиадах</a:t>
            </a:r>
          </a:p>
          <a:p>
            <a:r>
              <a:rPr lang="ru-RU" dirty="0" smtClean="0">
                <a:latin typeface="+mj-lt"/>
              </a:rPr>
              <a:t>разработать и использовать эффективные методики преподавания родного языка</a:t>
            </a:r>
          </a:p>
          <a:p>
            <a:r>
              <a:rPr lang="ru-RU" dirty="0" smtClean="0"/>
              <a:t>продолжить мониторинг достижений</a:t>
            </a:r>
            <a:endParaRPr lang="ru-RU" dirty="0" smtClean="0">
              <a:latin typeface="+mj-lt"/>
            </a:endParaRPr>
          </a:p>
          <a:p>
            <a:pPr>
              <a:buNone/>
            </a:pPr>
            <a:endParaRPr lang="ru-RU" dirty="0" smtClean="0">
              <a:latin typeface="+mj-lt"/>
            </a:endParaRPr>
          </a:p>
          <a:p>
            <a:pPr algn="just" eaLnBrk="1" hangingPunct="1"/>
            <a:endParaRPr lang="ru-RU" dirty="0" smtClean="0">
              <a:latin typeface="+mj-lt"/>
            </a:endParaRPr>
          </a:p>
          <a:p>
            <a:pPr algn="just" eaLnBrk="1" hangingPunct="1">
              <a:buNone/>
            </a:pPr>
            <a:endParaRPr lang="ru-RU" altLang="ru-RU" dirty="0">
              <a:latin typeface="+mj-lt"/>
              <a:ea typeface="Times New Roman" charset="0"/>
              <a:cs typeface="Times New Roman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81200" y="18864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Задачи на 2018-2019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xmlns="" val="146309943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836712"/>
            <a:ext cx="11640616" cy="5544616"/>
          </a:xfrm>
        </p:spPr>
        <p:txBody>
          <a:bodyPr/>
          <a:lstStyle/>
          <a:p>
            <a:r>
              <a:rPr lang="ru-RU" dirty="0" smtClean="0"/>
              <a:t>повысить эффективность деятельности психолого-педагогических служб</a:t>
            </a:r>
          </a:p>
          <a:p>
            <a:r>
              <a:rPr lang="ru-RU" dirty="0" smtClean="0"/>
              <a:t>обеспечить максимальный охват участников в спортивно-массовых и оздоровительных мероприятиях</a:t>
            </a:r>
          </a:p>
          <a:p>
            <a:r>
              <a:rPr lang="ru-RU" dirty="0" smtClean="0"/>
              <a:t>активизировать деятельность родительских общественных объединений</a:t>
            </a:r>
          </a:p>
          <a:p>
            <a:r>
              <a:rPr lang="ru-RU" dirty="0" smtClean="0"/>
              <a:t>работать над повышением качества подготовки выпускников</a:t>
            </a:r>
          </a:p>
          <a:p>
            <a:r>
              <a:rPr lang="ru-RU" dirty="0" smtClean="0"/>
              <a:t>совершенствовать систему оценивания </a:t>
            </a:r>
          </a:p>
          <a:p>
            <a:r>
              <a:rPr lang="ru-RU" dirty="0" smtClean="0"/>
              <a:t>продолжить подготовку участников к конкурсу Молодые профессионалы 2019</a:t>
            </a:r>
          </a:p>
          <a:p>
            <a:endParaRPr lang="ru-RU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981200" y="116632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Times New Roman" charset="0"/>
                <a:cs typeface="Times New Roman" charset="0"/>
              </a:rPr>
              <a:t>Задачи на 2018-2019 учебный год</a:t>
            </a:r>
            <a:endParaRPr kumimoji="0" lang="ru-RU" alt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436186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72A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121920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3850"/>
            <a:ext cx="12192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25650"/>
            <a:ext cx="12192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362700"/>
            <a:ext cx="12192000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4638" y="530225"/>
            <a:ext cx="110966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Прямоугольник 9"/>
          <p:cNvSpPr>
            <a:spLocks noChangeArrowheads="1"/>
          </p:cNvSpPr>
          <p:nvPr/>
        </p:nvSpPr>
        <p:spPr bwMode="auto">
          <a:xfrm>
            <a:off x="2862263" y="2133600"/>
            <a:ext cx="6096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МАТЮШИН </a:t>
            </a:r>
          </a:p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Вадим Николаевич</a:t>
            </a:r>
          </a:p>
        </p:txBody>
      </p:sp>
      <p:sp>
        <p:nvSpPr>
          <p:cNvPr id="18441" name="TextBox 3"/>
          <p:cNvSpPr txBox="1">
            <a:spLocks noChangeArrowheads="1"/>
          </p:cNvSpPr>
          <p:nvPr/>
        </p:nvSpPr>
        <p:spPr bwMode="auto">
          <a:xfrm>
            <a:off x="263525" y="3213100"/>
            <a:ext cx="115935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начальник управления  образования</a:t>
            </a:r>
            <a:endParaRPr lang="en-US" altLang="ru-RU" sz="2400" b="1" smtClean="0">
              <a:solidFill>
                <a:srgbClr val="FFFFFF"/>
              </a:solidFill>
              <a:cs typeface="Arial" charset="0"/>
            </a:endParaRPr>
          </a:p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Исполнительного комитета Нижнекамского муниципального района</a:t>
            </a:r>
          </a:p>
        </p:txBody>
      </p:sp>
      <p:sp>
        <p:nvSpPr>
          <p:cNvPr id="18442" name="TextBox 2"/>
          <p:cNvSpPr txBox="1">
            <a:spLocks noChangeArrowheads="1"/>
          </p:cNvSpPr>
          <p:nvPr/>
        </p:nvSpPr>
        <p:spPr bwMode="auto">
          <a:xfrm>
            <a:off x="1343025" y="4224338"/>
            <a:ext cx="9144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МАТЮШИН </a:t>
            </a:r>
          </a:p>
          <a:p>
            <a:pPr algn="ctr" eaLnBrk="1" hangingPunct="1"/>
            <a:r>
              <a:rPr lang="ru-RU" altLang="ru-RU" sz="3200" b="1" smtClean="0">
                <a:solidFill>
                  <a:srgbClr val="FFFFFF"/>
                </a:solidFill>
                <a:cs typeface="Arial" charset="0"/>
              </a:rPr>
              <a:t>Вадим Николай улы</a:t>
            </a:r>
          </a:p>
        </p:txBody>
      </p:sp>
      <p:sp>
        <p:nvSpPr>
          <p:cNvPr id="18443" name="Прямоугольник 12"/>
          <p:cNvSpPr>
            <a:spLocks noChangeArrowheads="1"/>
          </p:cNvSpPr>
          <p:nvPr/>
        </p:nvSpPr>
        <p:spPr bwMode="auto">
          <a:xfrm>
            <a:off x="911225" y="5262563"/>
            <a:ext cx="100806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Түбән Кама муниципаль районы Башкарма комитетының</a:t>
            </a:r>
            <a:endParaRPr lang="en-US" altLang="ru-RU" sz="2400" b="1" smtClean="0">
              <a:solidFill>
                <a:srgbClr val="FFFFFF"/>
              </a:solidFill>
              <a:cs typeface="Arial" charset="0"/>
            </a:endParaRPr>
          </a:p>
          <a:p>
            <a:pPr algn="ctr" eaLnBrk="1" hangingPunct="1"/>
            <a:r>
              <a:rPr lang="ru-RU" altLang="ru-RU" sz="2400" b="1" smtClean="0">
                <a:solidFill>
                  <a:srgbClr val="FFFFFF"/>
                </a:solidFill>
                <a:cs typeface="Arial" charset="0"/>
              </a:rPr>
              <a:t>мәгариф идарәсе җитәкчесе</a:t>
            </a:r>
          </a:p>
        </p:txBody>
      </p:sp>
    </p:spTree>
    <p:extLst>
      <p:ext uri="{BB962C8B-B14F-4D97-AF65-F5344CB8AC3E}">
        <p14:creationId xmlns:p14="http://schemas.microsoft.com/office/powerpoint/2010/main" xmlns="" val="15022618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574032"/>
            <a:ext cx="10972800" cy="1143000"/>
          </a:xfrm>
        </p:spPr>
        <p:txBody>
          <a:bodyPr/>
          <a:lstStyle/>
          <a:p>
            <a:r>
              <a:rPr lang="ru-RU" sz="7200" b="1" dirty="0" smtClean="0">
                <a:solidFill>
                  <a:schemeClr val="accent2">
                    <a:lumMod val="75000"/>
                  </a:schemeClr>
                </a:solidFill>
              </a:rPr>
              <a:t>Качество образования</a:t>
            </a:r>
            <a:endParaRPr lang="ru-RU" sz="7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78863377"/>
              </p:ext>
            </p:extLst>
          </p:nvPr>
        </p:nvGraphicFramePr>
        <p:xfrm>
          <a:off x="407368" y="692696"/>
          <a:ext cx="11305256" cy="5984178"/>
        </p:xfrm>
        <a:graphic>
          <a:graphicData uri="http://schemas.openxmlformats.org/drawingml/2006/table">
            <a:tbl>
              <a:tblPr/>
              <a:tblGrid>
                <a:gridCol w="4136551"/>
                <a:gridCol w="2588639"/>
                <a:gridCol w="2685244"/>
                <a:gridCol w="1894822"/>
              </a:tblGrid>
              <a:tr h="382588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Предмет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средний балл НМР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2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2017 г.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2018 г.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динамика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Русский язык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73,3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75,33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+2,03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397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Математика П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53,53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58,4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+4,87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11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Математика Б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4,53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4,53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=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58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Химия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64,06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65,9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+1,84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382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Обществознание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61,3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63,6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+2,3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58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Физика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57,8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59,77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+1,97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Информатика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66,9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71,09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+4,19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Биология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63,00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59,6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-3,4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История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60,76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60,96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+0,2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Английский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74,4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75,6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+1,2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Литература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61,6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63,71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+2,11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География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69,86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69,5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-0,36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11340" name="Заголовок 5"/>
          <p:cNvSpPr>
            <a:spLocks noGrp="1"/>
          </p:cNvSpPr>
          <p:nvPr>
            <p:ph type="title"/>
          </p:nvPr>
        </p:nvSpPr>
        <p:spPr>
          <a:xfrm>
            <a:off x="0" y="-40730"/>
            <a:ext cx="12191999" cy="733426"/>
          </a:xfrm>
        </p:spPr>
        <p:txBody>
          <a:bodyPr/>
          <a:lstStyle/>
          <a:p>
            <a:pPr eaLnBrk="1" hangingPunct="1"/>
            <a:r>
              <a:rPr lang="ru-RU" altLang="ru-RU" sz="3800" b="1">
                <a:solidFill>
                  <a:schemeClr val="accent2">
                    <a:lumMod val="75000"/>
                  </a:schemeClr>
                </a:solidFill>
                <a:ea typeface="Tahoma" charset="0"/>
                <a:cs typeface="Times New Roman" charset="0"/>
              </a:rPr>
              <a:t>Результаты ЕГЭ в сравнении с 2017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5"/>
          <p:cNvSpPr>
            <a:spLocks noGrp="1"/>
          </p:cNvSpPr>
          <p:nvPr>
            <p:ph type="title"/>
          </p:nvPr>
        </p:nvSpPr>
        <p:spPr>
          <a:xfrm>
            <a:off x="2667000" y="-40729"/>
            <a:ext cx="6858000" cy="733425"/>
          </a:xfrm>
        </p:spPr>
        <p:txBody>
          <a:bodyPr/>
          <a:lstStyle/>
          <a:p>
            <a:pPr eaLnBrk="1" hangingPunct="1"/>
            <a:r>
              <a:rPr lang="ru-RU" altLang="ru-RU" sz="3600" b="1" dirty="0">
                <a:solidFill>
                  <a:schemeClr val="accent2">
                    <a:lumMod val="75000"/>
                  </a:schemeClr>
                </a:solidFill>
                <a:ea typeface="Times New Roman" charset="0"/>
                <a:cs typeface="Times New Roman" charset="0"/>
              </a:rPr>
              <a:t>Результаты ЕГЭ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38037399"/>
              </p:ext>
            </p:extLst>
          </p:nvPr>
        </p:nvGraphicFramePr>
        <p:xfrm>
          <a:off x="371365" y="692696"/>
          <a:ext cx="11449270" cy="5999700"/>
        </p:xfrm>
        <a:graphic>
          <a:graphicData uri="http://schemas.openxmlformats.org/drawingml/2006/table">
            <a:tbl>
              <a:tblPr/>
              <a:tblGrid>
                <a:gridCol w="2476946"/>
                <a:gridCol w="1752655"/>
                <a:gridCol w="1444356"/>
                <a:gridCol w="1444356"/>
                <a:gridCol w="1444356"/>
                <a:gridCol w="1442245"/>
                <a:gridCol w="1444356"/>
              </a:tblGrid>
              <a:tr h="37465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6" marR="68586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2016</a:t>
                      </a:r>
                    </a:p>
                  </a:txBody>
                  <a:tcPr marL="68586" marR="68586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2017</a:t>
                      </a:r>
                    </a:p>
                  </a:txBody>
                  <a:tcPr marL="68586" marR="68586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2018</a:t>
                      </a:r>
                    </a:p>
                  </a:txBody>
                  <a:tcPr marL="68586" marR="68586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46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НМР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РТ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НМР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РТ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НМР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РТ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Русский язык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72,7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73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73,3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72,5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75,3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74,12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Математика П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50,6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53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53,53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55,19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58,4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57,73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Математика Б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4,28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4,33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4,53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4,5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4,52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4,4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5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Физика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54,76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53,5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57,8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56,66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59,77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57,01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Химия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60,05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59,3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64,06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63,1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65,9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63,3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Информатика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63,77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64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67,11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67,7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71,09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66,36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Биология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60,85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58,8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63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59,15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59,6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57,62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История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51,85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53,7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60,76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59,31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60,96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58,39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География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74,81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69,9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69,86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64,9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69,5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64,34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Английский язык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72,15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75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74,4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75,36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75,6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76,69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Обществознание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56,51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57,3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61,3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60,73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63,6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61,96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Литература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57,5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charset="0"/>
                          <a:cs typeface="Times New Roman" charset="0"/>
                        </a:rPr>
                        <a:t>58,1</a:t>
                      </a:r>
                    </a:p>
                  </a:txBody>
                  <a:tcPr marL="4763" marR="47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61,6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64,27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63,71</a:t>
                      </a: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64,23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6" marR="6858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16990</TotalTime>
  <Words>2672</Words>
  <Application>Microsoft Office PowerPoint</Application>
  <PresentationFormat>Произвольный</PresentationFormat>
  <Paragraphs>1191</Paragraphs>
  <Slides>67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67</vt:i4>
      </vt:variant>
    </vt:vector>
  </HeadingPairs>
  <TitlesOfParts>
    <vt:vector size="69" baseType="lpstr">
      <vt:lpstr>Тема Office</vt:lpstr>
      <vt:lpstr>2_Тема Office</vt:lpstr>
      <vt:lpstr>Слайд 1</vt:lpstr>
      <vt:lpstr>Задачи на 2017-2018 учебный год</vt:lpstr>
      <vt:lpstr>Задачи на 2017-2018 учебный год</vt:lpstr>
      <vt:lpstr>Образовательные организации в 2018/2019 учебном году</vt:lpstr>
      <vt:lpstr>Строительство школы</vt:lpstr>
      <vt:lpstr>Количество обучающихся</vt:lpstr>
      <vt:lpstr>Качество образования</vt:lpstr>
      <vt:lpstr>Результаты ЕГЭ в сравнении с 2017 г.</vt:lpstr>
      <vt:lpstr>Результаты ЕГЭ</vt:lpstr>
      <vt:lpstr>Количество 100 балльников</vt:lpstr>
      <vt:lpstr>Количество высокобалльников (95-98)</vt:lpstr>
      <vt:lpstr>Медалисты</vt:lpstr>
      <vt:lpstr> </vt:lpstr>
      <vt:lpstr>Лучшие школы по результатам ЕГЭ</vt:lpstr>
      <vt:lpstr>Школы с низкими результатами ЕГЭ</vt:lpstr>
      <vt:lpstr>Обучение детей с ОВЗ</vt:lpstr>
      <vt:lpstr>Условия обучения детей с ОВЗ в отдельных классах </vt:lpstr>
      <vt:lpstr>Олимпиады</vt:lpstr>
      <vt:lpstr>Победители ВОШ</vt:lpstr>
      <vt:lpstr>Олимпиадное движение</vt:lpstr>
      <vt:lpstr>Результативность олимпиадного движения</vt:lpstr>
      <vt:lpstr>Туган телне сайлау</vt:lpstr>
      <vt:lpstr>Слайд 23</vt:lpstr>
      <vt:lpstr>Задачи </vt:lpstr>
      <vt:lpstr>Воспитательная работа</vt:lpstr>
      <vt:lpstr>Кадры воспитательной направленности</vt:lpstr>
      <vt:lpstr>Показатель эффективности</vt:lpstr>
      <vt:lpstr>Слайд 28</vt:lpstr>
      <vt:lpstr>Слайд 29</vt:lpstr>
      <vt:lpstr>Результативность</vt:lpstr>
      <vt:lpstr>Мероприятия организованные на базе детского технопарка «Кванториум»</vt:lpstr>
      <vt:lpstr>Достижения</vt:lpstr>
      <vt:lpstr>Слайд 33</vt:lpstr>
      <vt:lpstr>Совершенные преступления</vt:lpstr>
      <vt:lpstr>Суициды</vt:lpstr>
      <vt:lpstr>Спартакиада школьников РТ итоговое I место</vt:lpstr>
      <vt:lpstr>Выполнение нормативов ГТО</vt:lpstr>
      <vt:lpstr>Выполнение нормативов ГТО ССУЗы, ВУЗы</vt:lpstr>
      <vt:lpstr>Слайд 39</vt:lpstr>
      <vt:lpstr>Охват горячим питанием</vt:lpstr>
      <vt:lpstr>Изменения в меню</vt:lpstr>
      <vt:lpstr>Слайд 42</vt:lpstr>
      <vt:lpstr>Слайд 43</vt:lpstr>
      <vt:lpstr>Слайд 44</vt:lpstr>
      <vt:lpstr>Заработная плата работников столовой </vt:lpstr>
      <vt:lpstr>Задачи</vt:lpstr>
      <vt:lpstr>Муниципальная программа  профессиональной ориентации школьников</vt:lpstr>
      <vt:lpstr>Профессиональное образование</vt:lpstr>
      <vt:lpstr>Слайд 49</vt:lpstr>
      <vt:lpstr>Критерии оценки эффективности профессиональных образовательных организаций</vt:lpstr>
      <vt:lpstr>Профессиональные образовательные организации реального сектора экономики</vt:lpstr>
      <vt:lpstr>Профессиональные образовательные организации педагогического профиля</vt:lpstr>
      <vt:lpstr>«Молодые профессионалы» WorldSkills - 2018</vt:lpstr>
      <vt:lpstr>Задачи</vt:lpstr>
      <vt:lpstr>Кадры</vt:lpstr>
      <vt:lpstr>Категорийность педагогов</vt:lpstr>
      <vt:lpstr>Лучшие учителя  в рамках ПНП  «Образование» в 2018 году </vt:lpstr>
      <vt:lpstr>Слайд 58</vt:lpstr>
      <vt:lpstr>Всероссийский конкурс мастер-классов «Туган тел»</vt:lpstr>
      <vt:lpstr>Слайд 60</vt:lpstr>
      <vt:lpstr>Гранты  учреждений среднего профессионального образования</vt:lpstr>
      <vt:lpstr>Слайд 62</vt:lpstr>
      <vt:lpstr>Слайд 63</vt:lpstr>
      <vt:lpstr>Основные направления Стратегии подготовки педагогических кадров</vt:lpstr>
      <vt:lpstr>Задачи на 2018-2019 учебный год</vt:lpstr>
      <vt:lpstr>Слайд 66</vt:lpstr>
      <vt:lpstr>Слайд 67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Повышение  качества образования  через непрерывное профессиональное развитие педагога</dc:title>
  <dc:creator>Teacher</dc:creator>
  <cp:lastModifiedBy>Monoblok</cp:lastModifiedBy>
  <cp:revision>1379</cp:revision>
  <cp:lastPrinted>2018-08-17T07:17:59Z</cp:lastPrinted>
  <dcterms:created xsi:type="dcterms:W3CDTF">2013-08-17T08:31:46Z</dcterms:created>
  <dcterms:modified xsi:type="dcterms:W3CDTF">2018-08-24T10:06:05Z</dcterms:modified>
</cp:coreProperties>
</file>